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96" r:id="rId3"/>
    <p:sldId id="298" r:id="rId4"/>
    <p:sldId id="299" r:id="rId5"/>
    <p:sldId id="297" r:id="rId6"/>
    <p:sldId id="300" r:id="rId7"/>
    <p:sldId id="301" r:id="rId8"/>
    <p:sldId id="302" r:id="rId9"/>
    <p:sldId id="307" r:id="rId10"/>
    <p:sldId id="308" r:id="rId11"/>
    <p:sldId id="304" r:id="rId12"/>
    <p:sldId id="303" r:id="rId13"/>
    <p:sldId id="305" r:id="rId14"/>
    <p:sldId id="334" r:id="rId15"/>
    <p:sldId id="306" r:id="rId16"/>
    <p:sldId id="343" r:id="rId17"/>
    <p:sldId id="309" r:id="rId18"/>
    <p:sldId id="342" r:id="rId19"/>
    <p:sldId id="310" r:id="rId20"/>
    <p:sldId id="311" r:id="rId21"/>
    <p:sldId id="312" r:id="rId22"/>
    <p:sldId id="313" r:id="rId23"/>
    <p:sldId id="314" r:id="rId24"/>
    <p:sldId id="315" r:id="rId25"/>
    <p:sldId id="321" r:id="rId26"/>
    <p:sldId id="323" r:id="rId27"/>
    <p:sldId id="335" r:id="rId28"/>
    <p:sldId id="324" r:id="rId29"/>
    <p:sldId id="336" r:id="rId30"/>
    <p:sldId id="325" r:id="rId31"/>
    <p:sldId id="337" r:id="rId32"/>
    <p:sldId id="326" r:id="rId33"/>
    <p:sldId id="338" r:id="rId34"/>
    <p:sldId id="327" r:id="rId35"/>
    <p:sldId id="339" r:id="rId36"/>
    <p:sldId id="319" r:id="rId37"/>
    <p:sldId id="328" r:id="rId38"/>
    <p:sldId id="329" r:id="rId39"/>
    <p:sldId id="320" r:id="rId40"/>
    <p:sldId id="330" r:id="rId41"/>
    <p:sldId id="317" r:id="rId42"/>
    <p:sldId id="316" r:id="rId43"/>
    <p:sldId id="331" r:id="rId44"/>
    <p:sldId id="340" r:id="rId45"/>
    <p:sldId id="341" r:id="rId46"/>
    <p:sldId id="332" r:id="rId47"/>
    <p:sldId id="33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660"/>
  </p:normalViewPr>
  <p:slideViewPr>
    <p:cSldViewPr snapToGrid="0">
      <p:cViewPr varScale="1">
        <p:scale>
          <a:sx n="79" d="100"/>
          <a:sy n="79" d="100"/>
        </p:scale>
        <p:origin x="144" y="78"/>
      </p:cViewPr>
      <p:guideLst/>
    </p:cSldViewPr>
  </p:slideViewPr>
  <p:notesTextViewPr>
    <p:cViewPr>
      <p:scale>
        <a:sx n="1" d="1"/>
        <a:sy n="1" d="1"/>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540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pPr/>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8284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7346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pPr/>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139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pPr/>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8724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pPr/>
              <a:t>9/21/2018</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3328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pPr/>
              <a:t>9/21/2018</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4189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1752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9793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61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6021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238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134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010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7460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0167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807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921357"/>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1611312"/>
            <a:ext cx="9905999" cy="4610099"/>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01332387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0536" y="1866075"/>
            <a:ext cx="8791575" cy="2387600"/>
          </a:xfrm>
        </p:spPr>
        <p:txBody>
          <a:bodyPr/>
          <a:lstStyle/>
          <a:p>
            <a:r>
              <a:rPr lang="es-MX" dirty="0" smtClean="0">
                <a:solidFill>
                  <a:schemeClr val="bg2">
                    <a:lumMod val="75000"/>
                  </a:schemeClr>
                </a:solidFill>
              </a:rPr>
              <a:t>La felicidad en época de miedos</a:t>
            </a:r>
            <a:endParaRPr lang="es-MX" dirty="0">
              <a:solidFill>
                <a:schemeClr val="bg2">
                  <a:lumMod val="75000"/>
                </a:schemeClr>
              </a:solidFill>
            </a:endParaRPr>
          </a:p>
        </p:txBody>
      </p:sp>
      <p:sp>
        <p:nvSpPr>
          <p:cNvPr id="3" name="Subtítulo 2"/>
          <p:cNvSpPr>
            <a:spLocks noGrp="1"/>
          </p:cNvSpPr>
          <p:nvPr>
            <p:ph type="subTitle" idx="1"/>
          </p:nvPr>
        </p:nvSpPr>
        <p:spPr>
          <a:xfrm>
            <a:off x="1876424" y="4511040"/>
            <a:ext cx="8791575" cy="746760"/>
          </a:xfrm>
        </p:spPr>
        <p:txBody>
          <a:bodyPr/>
          <a:lstStyle/>
          <a:p>
            <a:pPr algn="r"/>
            <a:r>
              <a:rPr lang="es-MX" dirty="0" smtClean="0"/>
              <a:t>Rodolfo del corral</a:t>
            </a:r>
            <a:endParaRPr lang="es-MX"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4515068" y="469982"/>
            <a:ext cx="3514286" cy="1304762"/>
          </a:xfrm>
          <a:prstGeom prst="rect">
            <a:avLst/>
          </a:prstGeom>
        </p:spPr>
      </p:pic>
    </p:spTree>
    <p:extLst>
      <p:ext uri="{BB962C8B-B14F-4D97-AF65-F5344CB8AC3E}">
        <p14:creationId xmlns:p14="http://schemas.microsoft.com/office/powerpoint/2010/main" val="166544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Dante </a:t>
            </a:r>
            <a:r>
              <a:rPr lang="es-MX" dirty="0" smtClean="0"/>
              <a:t>Alighieri </a:t>
            </a:r>
            <a:r>
              <a:rPr lang="es-MX" dirty="0"/>
              <a:t>(Florencia, 1265 - Rávena, 1321)</a:t>
            </a:r>
          </a:p>
        </p:txBody>
      </p:sp>
      <p:sp>
        <p:nvSpPr>
          <p:cNvPr id="3" name="Marcador de contenido 2"/>
          <p:cNvSpPr>
            <a:spLocks noGrp="1"/>
          </p:cNvSpPr>
          <p:nvPr>
            <p:ph idx="1"/>
          </p:nvPr>
        </p:nvSpPr>
        <p:spPr/>
        <p:txBody>
          <a:bodyPr/>
          <a:lstStyle/>
          <a:p>
            <a:r>
              <a:rPr lang="es-MX" dirty="0" smtClean="0"/>
              <a:t>La divina comedia</a:t>
            </a:r>
            <a:endParaRPr lang="es-MX" dirty="0"/>
          </a:p>
        </p:txBody>
      </p:sp>
      <p:pic>
        <p:nvPicPr>
          <p:cNvPr id="5" name="Imagen 4"/>
          <p:cNvPicPr>
            <a:picLocks noChangeAspect="1"/>
          </p:cNvPicPr>
          <p:nvPr/>
        </p:nvPicPr>
        <p:blipFill>
          <a:blip r:embed="rId2"/>
          <a:stretch>
            <a:fillRect/>
          </a:stretch>
        </p:blipFill>
        <p:spPr>
          <a:xfrm>
            <a:off x="4291584" y="1502601"/>
            <a:ext cx="7387798" cy="5186234"/>
          </a:xfrm>
          <a:prstGeom prst="rect">
            <a:avLst/>
          </a:prstGeom>
        </p:spPr>
      </p:pic>
    </p:spTree>
    <p:extLst>
      <p:ext uri="{BB962C8B-B14F-4D97-AF65-F5344CB8AC3E}">
        <p14:creationId xmlns:p14="http://schemas.microsoft.com/office/powerpoint/2010/main" val="204415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Temor</a:t>
            </a:r>
            <a:endParaRPr lang="es-MX" dirty="0"/>
          </a:p>
        </p:txBody>
      </p:sp>
      <p:sp>
        <p:nvSpPr>
          <p:cNvPr id="3" name="Marcador de contenido 2"/>
          <p:cNvSpPr>
            <a:spLocks noGrp="1"/>
          </p:cNvSpPr>
          <p:nvPr>
            <p:ph idx="1"/>
          </p:nvPr>
        </p:nvSpPr>
        <p:spPr/>
        <p:txBody>
          <a:bodyPr/>
          <a:lstStyle/>
          <a:p>
            <a:pPr algn="just"/>
            <a:r>
              <a:rPr lang="es-MX" dirty="0" smtClean="0"/>
              <a:t>El </a:t>
            </a:r>
            <a:r>
              <a:rPr lang="es-MX" dirty="0"/>
              <a:t>temor (del latín </a:t>
            </a:r>
            <a:r>
              <a:rPr lang="es-MX" dirty="0" err="1"/>
              <a:t>timor</a:t>
            </a:r>
            <a:r>
              <a:rPr lang="es-MX" dirty="0"/>
              <a:t>) es una pasión del </a:t>
            </a:r>
            <a:r>
              <a:rPr lang="es-MX" dirty="0" smtClean="0"/>
              <a:t>ánimo, </a:t>
            </a:r>
            <a:r>
              <a:rPr lang="es-MX" dirty="0"/>
              <a:t>que lleva a un sujeto a tratar de escapar de aquello que </a:t>
            </a:r>
            <a:r>
              <a:rPr lang="es-MX" b="1" dirty="0"/>
              <a:t>considera</a:t>
            </a:r>
            <a:r>
              <a:rPr lang="es-MX" dirty="0"/>
              <a:t> arriesgado, peligroso o </a:t>
            </a:r>
            <a:r>
              <a:rPr lang="es-MX" dirty="0" smtClean="0"/>
              <a:t>dañino </a:t>
            </a:r>
            <a:r>
              <a:rPr lang="es-MX" dirty="0"/>
              <a:t>para su persona. El temor, por lo tanto, es una </a:t>
            </a:r>
            <a:r>
              <a:rPr lang="es-MX" b="1" dirty="0"/>
              <a:t>presunción</a:t>
            </a:r>
            <a:r>
              <a:rPr lang="es-MX" dirty="0"/>
              <a:t>, una sospecha o el recelo de un daño futuro.</a:t>
            </a:r>
          </a:p>
        </p:txBody>
      </p:sp>
      <p:pic>
        <p:nvPicPr>
          <p:cNvPr id="5" name="Imagen 4"/>
          <p:cNvPicPr>
            <a:picLocks noChangeAspect="1"/>
          </p:cNvPicPr>
          <p:nvPr/>
        </p:nvPicPr>
        <p:blipFill>
          <a:blip r:embed="rId2"/>
          <a:stretch>
            <a:fillRect/>
          </a:stretch>
        </p:blipFill>
        <p:spPr>
          <a:xfrm>
            <a:off x="6827506" y="3631412"/>
            <a:ext cx="4220578" cy="2415820"/>
          </a:xfrm>
          <a:prstGeom prst="rect">
            <a:avLst/>
          </a:prstGeom>
        </p:spPr>
      </p:pic>
    </p:spTree>
    <p:extLst>
      <p:ext uri="{BB962C8B-B14F-4D97-AF65-F5344CB8AC3E}">
        <p14:creationId xmlns:p14="http://schemas.microsoft.com/office/powerpoint/2010/main" val="221407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fobia</a:t>
            </a:r>
            <a:endParaRPr lang="es-MX" dirty="0"/>
          </a:p>
        </p:txBody>
      </p:sp>
      <p:sp>
        <p:nvSpPr>
          <p:cNvPr id="3" name="Marcador de contenido 2"/>
          <p:cNvSpPr>
            <a:spLocks noGrp="1"/>
          </p:cNvSpPr>
          <p:nvPr>
            <p:ph idx="1"/>
          </p:nvPr>
        </p:nvSpPr>
        <p:spPr/>
        <p:txBody>
          <a:bodyPr/>
          <a:lstStyle/>
          <a:p>
            <a:pPr algn="just"/>
            <a:r>
              <a:rPr lang="es-MX" dirty="0" smtClean="0"/>
              <a:t>Temor </a:t>
            </a:r>
            <a:r>
              <a:rPr lang="es-MX" dirty="0"/>
              <a:t>intenso e irracional, de carácter enfermizo, hacia una persona, una cosa o una situación.</a:t>
            </a:r>
          </a:p>
          <a:p>
            <a:pPr algn="just"/>
            <a:r>
              <a:rPr lang="es-MX" dirty="0"/>
              <a:t>"las distintas formas de fobias o temores esconden, bajo la concreción en que se manifiestan, el significado que el sujeto confiere a aquello que le causa el temor"</a:t>
            </a:r>
          </a:p>
        </p:txBody>
      </p:sp>
      <p:pic>
        <p:nvPicPr>
          <p:cNvPr id="4" name="Imagen 3"/>
          <p:cNvPicPr>
            <a:picLocks noChangeAspect="1"/>
          </p:cNvPicPr>
          <p:nvPr/>
        </p:nvPicPr>
        <p:blipFill>
          <a:blip r:embed="rId2"/>
          <a:stretch>
            <a:fillRect/>
          </a:stretch>
        </p:blipFill>
        <p:spPr>
          <a:xfrm>
            <a:off x="5222982" y="3856308"/>
            <a:ext cx="1742857" cy="2619048"/>
          </a:xfrm>
          <a:prstGeom prst="rect">
            <a:avLst/>
          </a:prstGeom>
        </p:spPr>
      </p:pic>
    </p:spTree>
    <p:extLst>
      <p:ext uri="{BB962C8B-B14F-4D97-AF65-F5344CB8AC3E}">
        <p14:creationId xmlns:p14="http://schemas.microsoft.com/office/powerpoint/2010/main" val="404251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24243"/>
            <a:ext cx="9905998" cy="1478570"/>
          </a:xfrm>
        </p:spPr>
        <p:txBody>
          <a:bodyPr/>
          <a:lstStyle/>
          <a:p>
            <a:r>
              <a:rPr lang="es-MX" dirty="0" smtClean="0"/>
              <a:t>Fobias más comunes</a:t>
            </a:r>
            <a:endParaRPr lang="es-MX" dirty="0"/>
          </a:p>
        </p:txBody>
      </p:sp>
      <p:sp>
        <p:nvSpPr>
          <p:cNvPr id="3" name="Marcador de contenido 2"/>
          <p:cNvSpPr>
            <a:spLocks noGrp="1"/>
          </p:cNvSpPr>
          <p:nvPr>
            <p:ph sz="half" idx="1"/>
          </p:nvPr>
        </p:nvSpPr>
        <p:spPr>
          <a:xfrm>
            <a:off x="857204" y="1165860"/>
            <a:ext cx="9948328" cy="4880609"/>
          </a:xfrm>
        </p:spPr>
        <p:txBody>
          <a:bodyPr>
            <a:noAutofit/>
          </a:bodyPr>
          <a:lstStyle/>
          <a:p>
            <a:pPr marL="0" indent="0">
              <a:buNone/>
            </a:pPr>
            <a:r>
              <a:rPr lang="es-MX" sz="1800" dirty="0" smtClean="0"/>
              <a:t>1</a:t>
            </a:r>
            <a:r>
              <a:rPr lang="es-MX" sz="1800" dirty="0"/>
              <a:t>.- Agorafobia: miedo a los espacios abiertos o </a:t>
            </a:r>
            <a:r>
              <a:rPr lang="es-MX" sz="1800" dirty="0" smtClean="0"/>
              <a:t>públicos.</a:t>
            </a:r>
            <a:endParaRPr lang="es-MX" sz="1800" dirty="0"/>
          </a:p>
          <a:p>
            <a:pPr marL="0" indent="0">
              <a:buNone/>
            </a:pPr>
            <a:r>
              <a:rPr lang="es-MX" sz="1800" dirty="0" smtClean="0"/>
              <a:t>2.- </a:t>
            </a:r>
            <a:r>
              <a:rPr lang="es-MX" sz="1800" dirty="0"/>
              <a:t>Claustrofobia: miedo a los espacios </a:t>
            </a:r>
            <a:r>
              <a:rPr lang="es-MX" sz="1800" dirty="0" smtClean="0"/>
              <a:t>cerrados.</a:t>
            </a:r>
            <a:endParaRPr lang="es-MX" sz="1800" dirty="0"/>
          </a:p>
          <a:p>
            <a:pPr marL="0" indent="0">
              <a:buNone/>
            </a:pPr>
            <a:r>
              <a:rPr lang="es-MX" sz="1800" dirty="0" smtClean="0"/>
              <a:t>3</a:t>
            </a:r>
            <a:r>
              <a:rPr lang="es-MX" sz="1800" dirty="0"/>
              <a:t>.- </a:t>
            </a:r>
            <a:r>
              <a:rPr lang="es-MX" sz="1800" dirty="0" err="1"/>
              <a:t>Glosofobia</a:t>
            </a:r>
            <a:r>
              <a:rPr lang="es-MX" sz="1800" dirty="0"/>
              <a:t>: miedo a hablar en público. </a:t>
            </a:r>
          </a:p>
          <a:p>
            <a:pPr marL="0" indent="0">
              <a:buNone/>
            </a:pPr>
            <a:r>
              <a:rPr lang="es-MX" sz="1800" dirty="0" smtClean="0"/>
              <a:t>4</a:t>
            </a:r>
            <a:r>
              <a:rPr lang="es-MX" sz="1800" dirty="0"/>
              <a:t>.- Acrofobia: se trata del miedo a las alturas.</a:t>
            </a:r>
          </a:p>
          <a:p>
            <a:pPr marL="0" indent="0">
              <a:buNone/>
            </a:pPr>
            <a:r>
              <a:rPr lang="es-MX" sz="1800" dirty="0" smtClean="0"/>
              <a:t>5</a:t>
            </a:r>
            <a:r>
              <a:rPr lang="es-MX" sz="1800" dirty="0"/>
              <a:t>.- </a:t>
            </a:r>
            <a:r>
              <a:rPr lang="es-MX" sz="1800" dirty="0" err="1"/>
              <a:t>Hemofobia</a:t>
            </a:r>
            <a:r>
              <a:rPr lang="es-MX" sz="1800" dirty="0"/>
              <a:t>: miedo irracional a la sangre. </a:t>
            </a:r>
          </a:p>
          <a:p>
            <a:pPr marL="0" indent="0">
              <a:buNone/>
            </a:pPr>
            <a:r>
              <a:rPr lang="es-MX" sz="1800" dirty="0" smtClean="0"/>
              <a:t>6</a:t>
            </a:r>
            <a:r>
              <a:rPr lang="es-MX" sz="1800" dirty="0"/>
              <a:t>.- </a:t>
            </a:r>
            <a:r>
              <a:rPr lang="es-MX" sz="1800" dirty="0" err="1"/>
              <a:t>Belonefobia</a:t>
            </a:r>
            <a:r>
              <a:rPr lang="es-MX" sz="1800" dirty="0"/>
              <a:t>: </a:t>
            </a:r>
            <a:r>
              <a:rPr lang="es-MX" sz="1800" dirty="0" smtClean="0"/>
              <a:t>miedo </a:t>
            </a:r>
            <a:r>
              <a:rPr lang="es-MX" sz="1800" dirty="0"/>
              <a:t>extremo </a:t>
            </a:r>
            <a:r>
              <a:rPr lang="es-MX" sz="1800" dirty="0" smtClean="0"/>
              <a:t>a </a:t>
            </a:r>
            <a:r>
              <a:rPr lang="es-MX" sz="1800" dirty="0"/>
              <a:t>los objetos puntiagudos y </a:t>
            </a:r>
            <a:r>
              <a:rPr lang="es-MX" sz="1800" dirty="0" smtClean="0"/>
              <a:t>afilados.</a:t>
            </a:r>
            <a:endParaRPr lang="es-MX" sz="1800" dirty="0"/>
          </a:p>
          <a:p>
            <a:pPr marL="0" indent="0">
              <a:buNone/>
            </a:pPr>
            <a:r>
              <a:rPr lang="es-MX" sz="1800" dirty="0" smtClean="0"/>
              <a:t>7</a:t>
            </a:r>
            <a:r>
              <a:rPr lang="es-MX" sz="1800" dirty="0"/>
              <a:t>.- </a:t>
            </a:r>
            <a:r>
              <a:rPr lang="es-MX" sz="1800" dirty="0" err="1"/>
              <a:t>Dermatopatofobia</a:t>
            </a:r>
            <a:r>
              <a:rPr lang="es-MX" sz="1800" dirty="0"/>
              <a:t>: es el miedo a contagiarse </a:t>
            </a:r>
            <a:r>
              <a:rPr lang="es-MX" sz="1800" dirty="0" smtClean="0"/>
              <a:t>de </a:t>
            </a:r>
            <a:r>
              <a:rPr lang="es-MX" sz="1800" dirty="0"/>
              <a:t>enfermedades de la </a:t>
            </a:r>
            <a:r>
              <a:rPr lang="es-MX" sz="1800" dirty="0" smtClean="0"/>
              <a:t>piel.</a:t>
            </a:r>
            <a:endParaRPr lang="es-MX" sz="1800" dirty="0"/>
          </a:p>
          <a:p>
            <a:pPr marL="0" indent="0">
              <a:buNone/>
            </a:pPr>
            <a:r>
              <a:rPr lang="es-MX" sz="1800" dirty="0" smtClean="0"/>
              <a:t>8</a:t>
            </a:r>
            <a:r>
              <a:rPr lang="es-MX" sz="1800" dirty="0"/>
              <a:t>.- Aerofobia: es el tan común miedo a viajar en avión. </a:t>
            </a:r>
          </a:p>
          <a:p>
            <a:pPr marL="0" indent="0">
              <a:buNone/>
            </a:pPr>
            <a:r>
              <a:rPr lang="es-MX" sz="1800" dirty="0" smtClean="0"/>
              <a:t>9</a:t>
            </a:r>
            <a:r>
              <a:rPr lang="es-MX" sz="1800" dirty="0"/>
              <a:t>.- Aracnofobia: asco o terror que siente la persona </a:t>
            </a:r>
            <a:r>
              <a:rPr lang="es-MX" sz="1800" dirty="0" smtClean="0"/>
              <a:t>por </a:t>
            </a:r>
            <a:r>
              <a:rPr lang="es-MX" sz="1800" dirty="0"/>
              <a:t>las arañas. </a:t>
            </a:r>
          </a:p>
          <a:p>
            <a:pPr marL="0" indent="0">
              <a:buNone/>
            </a:pPr>
            <a:r>
              <a:rPr lang="es-MX" sz="1800" dirty="0" smtClean="0"/>
              <a:t>10</a:t>
            </a:r>
            <a:r>
              <a:rPr lang="es-MX" sz="1800" dirty="0"/>
              <a:t>.- </a:t>
            </a:r>
            <a:r>
              <a:rPr lang="es-MX" sz="1800" dirty="0" err="1"/>
              <a:t>Ofidiofobia</a:t>
            </a:r>
            <a:r>
              <a:rPr lang="es-MX" sz="1800" dirty="0"/>
              <a:t>: pánico al contemplar, o simplemente imaginarse, una serpiente</a:t>
            </a:r>
            <a:r>
              <a:rPr lang="es-MX" sz="1800" dirty="0" smtClean="0"/>
              <a:t>.</a:t>
            </a:r>
            <a:endParaRPr lang="es-MX" sz="1800" dirty="0"/>
          </a:p>
        </p:txBody>
      </p:sp>
      <p:pic>
        <p:nvPicPr>
          <p:cNvPr id="4" name="Imagen 3"/>
          <p:cNvPicPr>
            <a:picLocks noChangeAspect="1"/>
          </p:cNvPicPr>
          <p:nvPr/>
        </p:nvPicPr>
        <p:blipFill>
          <a:blip r:embed="rId2"/>
          <a:stretch>
            <a:fillRect/>
          </a:stretch>
        </p:blipFill>
        <p:spPr>
          <a:xfrm>
            <a:off x="7968587" y="1423715"/>
            <a:ext cx="3283647" cy="2185117"/>
          </a:xfrm>
          <a:prstGeom prst="rect">
            <a:avLst/>
          </a:prstGeom>
        </p:spPr>
      </p:pic>
    </p:spTree>
    <p:extLst>
      <p:ext uri="{BB962C8B-B14F-4D97-AF65-F5344CB8AC3E}">
        <p14:creationId xmlns:p14="http://schemas.microsoft.com/office/powerpoint/2010/main" val="258735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24243"/>
            <a:ext cx="9905998" cy="1478570"/>
          </a:xfrm>
        </p:spPr>
        <p:txBody>
          <a:bodyPr/>
          <a:lstStyle/>
          <a:p>
            <a:r>
              <a:rPr lang="es-MX" dirty="0" smtClean="0"/>
              <a:t>Fobias más comunes</a:t>
            </a:r>
            <a:endParaRPr lang="es-MX" dirty="0"/>
          </a:p>
        </p:txBody>
      </p:sp>
      <p:sp>
        <p:nvSpPr>
          <p:cNvPr id="4" name="Marcador de contenido 3"/>
          <p:cNvSpPr>
            <a:spLocks noGrp="1"/>
          </p:cNvSpPr>
          <p:nvPr>
            <p:ph sz="half" idx="1"/>
          </p:nvPr>
        </p:nvSpPr>
        <p:spPr>
          <a:xfrm>
            <a:off x="1141413" y="1299676"/>
            <a:ext cx="10188226" cy="4225455"/>
          </a:xfrm>
        </p:spPr>
        <p:txBody>
          <a:bodyPr>
            <a:normAutofit fontScale="25000" lnSpcReduction="20000"/>
          </a:bodyPr>
          <a:lstStyle/>
          <a:p>
            <a:pPr marL="0" indent="0">
              <a:buNone/>
            </a:pPr>
            <a:r>
              <a:rPr lang="es-MX" sz="7200" dirty="0"/>
              <a:t>11.- </a:t>
            </a:r>
            <a:r>
              <a:rPr lang="es-MX" sz="7200" dirty="0" err="1"/>
              <a:t>Ailurofobia</a:t>
            </a:r>
            <a:r>
              <a:rPr lang="es-MX" sz="7200" dirty="0"/>
              <a:t>: pánico ante la sola presencia de un gato.</a:t>
            </a:r>
          </a:p>
          <a:p>
            <a:pPr marL="0" indent="0">
              <a:buNone/>
            </a:pPr>
            <a:r>
              <a:rPr lang="es-MX" sz="7200" dirty="0"/>
              <a:t>12.- </a:t>
            </a:r>
            <a:r>
              <a:rPr lang="es-MX" sz="7200" dirty="0" err="1"/>
              <a:t>Cinofobia</a:t>
            </a:r>
            <a:r>
              <a:rPr lang="es-MX" sz="7200" dirty="0"/>
              <a:t>: es el miedo desmedido que se puede sentir por los perros. </a:t>
            </a:r>
          </a:p>
          <a:p>
            <a:pPr marL="0" indent="0">
              <a:buNone/>
            </a:pPr>
            <a:r>
              <a:rPr lang="es-MX" sz="7200" dirty="0"/>
              <a:t>13.- </a:t>
            </a:r>
            <a:r>
              <a:rPr lang="es-MX" sz="7200" dirty="0" err="1"/>
              <a:t>Nictofobia</a:t>
            </a:r>
            <a:r>
              <a:rPr lang="es-MX" sz="7200" dirty="0"/>
              <a:t>: miedo irracional a la noche o la oscuridad.</a:t>
            </a:r>
          </a:p>
          <a:p>
            <a:pPr marL="0" indent="0">
              <a:buNone/>
            </a:pPr>
            <a:r>
              <a:rPr lang="es-MX" sz="7200" dirty="0"/>
              <a:t>14.- </a:t>
            </a:r>
            <a:r>
              <a:rPr lang="es-MX" sz="7200" dirty="0" err="1"/>
              <a:t>Astrafobia</a:t>
            </a:r>
            <a:r>
              <a:rPr lang="es-MX" sz="7200" dirty="0"/>
              <a:t>, </a:t>
            </a:r>
            <a:r>
              <a:rPr lang="es-MX" sz="7200" dirty="0" err="1" smtClean="0"/>
              <a:t>astrapofobia</a:t>
            </a:r>
            <a:r>
              <a:rPr lang="es-MX" sz="7200" dirty="0"/>
              <a:t>, </a:t>
            </a:r>
            <a:r>
              <a:rPr lang="es-MX" sz="7200" dirty="0" smtClean="0"/>
              <a:t>consiste </a:t>
            </a:r>
            <a:r>
              <a:rPr lang="es-MX" sz="7200" dirty="0"/>
              <a:t>en el pavor que provocan a ciertas personas los truenos, los rayos y los relámpagos. </a:t>
            </a:r>
          </a:p>
          <a:p>
            <a:pPr marL="0" indent="0">
              <a:buNone/>
            </a:pPr>
            <a:r>
              <a:rPr lang="es-MX" sz="7200" dirty="0"/>
              <a:t>15.- </a:t>
            </a:r>
            <a:r>
              <a:rPr lang="es-MX" sz="7200" dirty="0" err="1"/>
              <a:t>Fobofobia</a:t>
            </a:r>
            <a:r>
              <a:rPr lang="es-MX" sz="7200" dirty="0"/>
              <a:t>: </a:t>
            </a:r>
            <a:r>
              <a:rPr lang="es-MX" sz="7200" dirty="0" smtClean="0"/>
              <a:t>miedo </a:t>
            </a:r>
            <a:r>
              <a:rPr lang="es-MX" sz="7200" dirty="0"/>
              <a:t>a entrar en pánico y no poder controlarlo.</a:t>
            </a:r>
          </a:p>
          <a:p>
            <a:pPr marL="0" indent="0">
              <a:buNone/>
            </a:pPr>
            <a:r>
              <a:rPr lang="es-MX" sz="7200" dirty="0"/>
              <a:t>16.- </a:t>
            </a:r>
            <a:r>
              <a:rPr lang="es-MX" sz="7200" dirty="0" err="1"/>
              <a:t>Emetofobia</a:t>
            </a:r>
            <a:r>
              <a:rPr lang="es-MX" sz="7200" dirty="0"/>
              <a:t>: es el temor irracional al vómito, a la acción de vomitar o a ver a otra persona vomitando.</a:t>
            </a:r>
          </a:p>
          <a:p>
            <a:pPr marL="0" indent="0">
              <a:buNone/>
            </a:pPr>
            <a:r>
              <a:rPr lang="es-MX" sz="7200" dirty="0"/>
              <a:t>17.- </a:t>
            </a:r>
            <a:r>
              <a:rPr lang="es-MX" sz="7200" dirty="0" err="1"/>
              <a:t>Tripofobia</a:t>
            </a:r>
            <a:r>
              <a:rPr lang="es-MX" sz="7200" dirty="0"/>
              <a:t>: es la repulsión al patrón repetitivo de ciertas figuras geométricas pequeñas y muy juntas.</a:t>
            </a:r>
          </a:p>
          <a:p>
            <a:pPr marL="0" indent="0">
              <a:buNone/>
            </a:pPr>
            <a:r>
              <a:rPr lang="es-MX" sz="7200" dirty="0"/>
              <a:t>18.- </a:t>
            </a:r>
            <a:r>
              <a:rPr lang="es-MX" sz="7200" dirty="0" err="1"/>
              <a:t>Carcinofobia</a:t>
            </a:r>
            <a:r>
              <a:rPr lang="es-MX" sz="7200" dirty="0"/>
              <a:t>: es el miedo exagerado y sin motivo justificado que tienen ciertas personas a contraer cáncer.</a:t>
            </a:r>
          </a:p>
          <a:p>
            <a:pPr marL="0" indent="0">
              <a:buNone/>
            </a:pPr>
            <a:r>
              <a:rPr lang="es-MX" sz="7200" dirty="0"/>
              <a:t>19.- Necrofobia o </a:t>
            </a:r>
            <a:r>
              <a:rPr lang="es-MX" sz="7200" dirty="0" err="1"/>
              <a:t>tanatofobia</a:t>
            </a:r>
            <a:r>
              <a:rPr lang="es-MX" sz="7200" dirty="0"/>
              <a:t>: miedo a la muerte y a todo lo relacionado con ella.</a:t>
            </a:r>
          </a:p>
          <a:p>
            <a:pPr marL="0" indent="0">
              <a:buNone/>
            </a:pPr>
            <a:r>
              <a:rPr lang="es-MX" sz="7200" dirty="0"/>
              <a:t>20.- </a:t>
            </a:r>
            <a:r>
              <a:rPr lang="es-MX" sz="7200" dirty="0" err="1"/>
              <a:t>Tapefobia</a:t>
            </a:r>
            <a:r>
              <a:rPr lang="es-MX" sz="7200" dirty="0"/>
              <a:t>: es el terror que causa la idea persistente a ser enterrado vivo.</a:t>
            </a:r>
          </a:p>
          <a:p>
            <a:endParaRPr lang="es-MX" dirty="0"/>
          </a:p>
        </p:txBody>
      </p:sp>
    </p:spTree>
    <p:extLst>
      <p:ext uri="{BB962C8B-B14F-4D97-AF65-F5344CB8AC3E}">
        <p14:creationId xmlns:p14="http://schemas.microsoft.com/office/powerpoint/2010/main" val="345157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Tremofobia</a:t>
            </a:r>
            <a:endParaRPr lang="es-MX" dirty="0"/>
          </a:p>
        </p:txBody>
      </p:sp>
      <p:sp>
        <p:nvSpPr>
          <p:cNvPr id="3" name="Marcador de contenido 2"/>
          <p:cNvSpPr>
            <a:spLocks noGrp="1"/>
          </p:cNvSpPr>
          <p:nvPr>
            <p:ph idx="1"/>
          </p:nvPr>
        </p:nvSpPr>
        <p:spPr>
          <a:xfrm>
            <a:off x="933593" y="1958541"/>
            <a:ext cx="5829146" cy="3541714"/>
          </a:xfrm>
        </p:spPr>
        <p:txBody>
          <a:bodyPr>
            <a:normAutofit fontScale="92500" lnSpcReduction="10000"/>
          </a:bodyPr>
          <a:lstStyle/>
          <a:p>
            <a:r>
              <a:rPr lang="es-MX" dirty="0" smtClean="0"/>
              <a:t>Se </a:t>
            </a:r>
            <a:r>
              <a:rPr lang="es-MX" dirty="0"/>
              <a:t>define como un persistente, anormal y injustificado miedo </a:t>
            </a:r>
            <a:r>
              <a:rPr lang="es-MX" dirty="0" smtClean="0"/>
              <a:t>a los temblores.</a:t>
            </a:r>
            <a:endParaRPr lang="es-MX" dirty="0"/>
          </a:p>
          <a:p>
            <a:r>
              <a:rPr lang="es-MX" dirty="0"/>
              <a:t>Quienes padecen esta fobia experimentan miedo ante la idea de poder sufrir un terremoto o un temblor. Este sentimiento, que en cualquier persona es natural, los fóbicos lo experimentan en un grado extremo, lo que puede causar que incluso modifiquen sus lugares de vacaciones y hasta de residencia basándose en sus temores. </a:t>
            </a:r>
          </a:p>
          <a:p>
            <a:endParaRPr lang="es-MX" dirty="0"/>
          </a:p>
        </p:txBody>
      </p:sp>
      <p:pic>
        <p:nvPicPr>
          <p:cNvPr id="5" name="Imagen 4"/>
          <p:cNvPicPr>
            <a:picLocks noChangeAspect="1"/>
          </p:cNvPicPr>
          <p:nvPr/>
        </p:nvPicPr>
        <p:blipFill rotWithShape="1">
          <a:blip r:embed="rId2"/>
          <a:srcRect l="2394" t="1905" r="1994" b="2439"/>
          <a:stretch/>
        </p:blipFill>
        <p:spPr>
          <a:xfrm>
            <a:off x="6970558" y="2535935"/>
            <a:ext cx="4636226" cy="2609089"/>
          </a:xfrm>
          <a:prstGeom prst="rect">
            <a:avLst/>
          </a:prstGeom>
        </p:spPr>
      </p:pic>
    </p:spTree>
    <p:extLst>
      <p:ext uri="{BB962C8B-B14F-4D97-AF65-F5344CB8AC3E}">
        <p14:creationId xmlns:p14="http://schemas.microsoft.com/office/powerpoint/2010/main" val="378742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rana que no sabía que estaba hervida    </a:t>
            </a:r>
            <a:r>
              <a:rPr lang="es-ES" sz="2400" dirty="0"/>
              <a:t>Olivier </a:t>
            </a:r>
            <a:r>
              <a:rPr lang="es-ES" sz="2400" dirty="0" err="1"/>
              <a:t>Clerc</a:t>
            </a:r>
            <a:endParaRPr lang="es-ES" dirty="0"/>
          </a:p>
        </p:txBody>
      </p:sp>
      <p:sp>
        <p:nvSpPr>
          <p:cNvPr id="3" name="2 CuadroTexto"/>
          <p:cNvSpPr txBox="1"/>
          <p:nvPr/>
        </p:nvSpPr>
        <p:spPr>
          <a:xfrm>
            <a:off x="1991544" y="1844825"/>
            <a:ext cx="3174972" cy="646331"/>
          </a:xfrm>
          <a:prstGeom prst="rect">
            <a:avLst/>
          </a:prstGeom>
          <a:noFill/>
        </p:spPr>
        <p:txBody>
          <a:bodyPr wrap="none" rtlCol="0">
            <a:spAutoFit/>
          </a:bodyPr>
          <a:lstStyle/>
          <a:p>
            <a:r>
              <a:rPr lang="es-ES" sz="3600" dirty="0"/>
              <a:t>Erase una vez…</a:t>
            </a:r>
            <a:endParaRPr lang="es-ES" sz="3600" dirty="0"/>
          </a:p>
        </p:txBody>
      </p:sp>
      <p:pic>
        <p:nvPicPr>
          <p:cNvPr id="1026" name="Picture 2"/>
          <p:cNvPicPr>
            <a:picLocks noChangeAspect="1" noChangeArrowheads="1"/>
          </p:cNvPicPr>
          <p:nvPr/>
        </p:nvPicPr>
        <p:blipFill>
          <a:blip r:embed="rId2" cstate="print"/>
          <a:srcRect/>
          <a:stretch>
            <a:fillRect/>
          </a:stretch>
        </p:blipFill>
        <p:spPr bwMode="auto">
          <a:xfrm>
            <a:off x="5287516" y="2348880"/>
            <a:ext cx="4408884" cy="3879818"/>
          </a:xfrm>
          <a:prstGeom prst="rect">
            <a:avLst/>
          </a:prstGeom>
          <a:noFill/>
          <a:ln w="9525">
            <a:noFill/>
            <a:miter lim="800000"/>
            <a:headEnd/>
            <a:tailEnd/>
          </a:ln>
        </p:spPr>
      </p:pic>
    </p:spTree>
    <p:extLst>
      <p:ext uri="{BB962C8B-B14F-4D97-AF65-F5344CB8AC3E}">
        <p14:creationId xmlns:p14="http://schemas.microsoft.com/office/powerpoint/2010/main" val="2055189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MIedo</a:t>
            </a:r>
            <a:endParaRPr lang="es-MX" dirty="0"/>
          </a:p>
        </p:txBody>
      </p:sp>
      <p:sp>
        <p:nvSpPr>
          <p:cNvPr id="3" name="Marcador de contenido 2"/>
          <p:cNvSpPr>
            <a:spLocks noGrp="1"/>
          </p:cNvSpPr>
          <p:nvPr>
            <p:ph idx="1"/>
          </p:nvPr>
        </p:nvSpPr>
        <p:spPr/>
        <p:txBody>
          <a:bodyPr/>
          <a:lstStyle/>
          <a:p>
            <a:r>
              <a:rPr lang="es-MX" dirty="0" smtClean="0"/>
              <a:t>Los tres enemigos de la felicidad: el miedo, la vergüenza y la culpa, porque evita que seas quien eres.</a:t>
            </a:r>
          </a:p>
        </p:txBody>
      </p:sp>
      <p:pic>
        <p:nvPicPr>
          <p:cNvPr id="5" name="Imagen 4"/>
          <p:cNvPicPr>
            <a:picLocks noChangeAspect="1"/>
          </p:cNvPicPr>
          <p:nvPr/>
        </p:nvPicPr>
        <p:blipFill>
          <a:blip r:embed="rId2"/>
          <a:stretch>
            <a:fillRect/>
          </a:stretch>
        </p:blipFill>
        <p:spPr>
          <a:xfrm>
            <a:off x="1376163" y="2922312"/>
            <a:ext cx="2904762" cy="1571429"/>
          </a:xfrm>
          <a:prstGeom prst="rect">
            <a:avLst/>
          </a:prstGeom>
        </p:spPr>
      </p:pic>
      <p:pic>
        <p:nvPicPr>
          <p:cNvPr id="4" name="Imagen 3"/>
          <p:cNvPicPr>
            <a:picLocks noChangeAspect="1"/>
          </p:cNvPicPr>
          <p:nvPr/>
        </p:nvPicPr>
        <p:blipFill>
          <a:blip r:embed="rId3"/>
          <a:stretch>
            <a:fillRect/>
          </a:stretch>
        </p:blipFill>
        <p:spPr>
          <a:xfrm>
            <a:off x="4784887" y="3471971"/>
            <a:ext cx="2619048" cy="1742857"/>
          </a:xfrm>
          <a:prstGeom prst="rect">
            <a:avLst/>
          </a:prstGeom>
        </p:spPr>
      </p:pic>
      <p:pic>
        <p:nvPicPr>
          <p:cNvPr id="6" name="Imagen 5"/>
          <p:cNvPicPr>
            <a:picLocks noChangeAspect="1"/>
          </p:cNvPicPr>
          <p:nvPr/>
        </p:nvPicPr>
        <p:blipFill>
          <a:blip r:embed="rId4"/>
          <a:stretch>
            <a:fillRect/>
          </a:stretch>
        </p:blipFill>
        <p:spPr>
          <a:xfrm>
            <a:off x="7830435" y="2888978"/>
            <a:ext cx="2790476" cy="1638095"/>
          </a:xfrm>
          <a:prstGeom prst="rect">
            <a:avLst/>
          </a:prstGeom>
        </p:spPr>
      </p:pic>
    </p:spTree>
    <p:extLst>
      <p:ext uri="{BB962C8B-B14F-4D97-AF65-F5344CB8AC3E}">
        <p14:creationId xmlns:p14="http://schemas.microsoft.com/office/powerpoint/2010/main" val="1383591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MX" dirty="0" smtClean="0"/>
              <a:t>El miedo nos gobierna. </a:t>
            </a:r>
            <a:br>
              <a:rPr lang="es-MX" dirty="0" smtClean="0"/>
            </a:br>
            <a:r>
              <a:rPr lang="es-MX" dirty="0" smtClean="0"/>
              <a:t>Esa es una de las herramientas de las que se valen los poderosos, la otra es la ignorancia</a:t>
            </a:r>
            <a:br>
              <a:rPr lang="es-MX" dirty="0" smtClean="0"/>
            </a:br>
            <a:r>
              <a:rPr lang="es-MX" dirty="0"/>
              <a:t>	</a:t>
            </a:r>
            <a:r>
              <a:rPr lang="es-MX" dirty="0" smtClean="0"/>
              <a:t>				</a:t>
            </a:r>
            <a:r>
              <a:rPr lang="es-MX" smtClean="0"/>
              <a:t>	Eduardo Galeano</a:t>
            </a:r>
            <a:endParaRPr lang="es-MX"/>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318675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normAutofit/>
          </a:bodyPr>
          <a:lstStyle/>
          <a:p>
            <a:r>
              <a:rPr lang="es-MX" dirty="0"/>
              <a:t>La felicidad es una emoción que se produce en un ser </a:t>
            </a:r>
            <a:r>
              <a:rPr lang="es-MX" dirty="0" smtClean="0"/>
              <a:t>vivo, </a:t>
            </a:r>
            <a:r>
              <a:rPr lang="es-MX" dirty="0"/>
              <a:t>cuando cree haber alcanzado una meta deseada.</a:t>
            </a:r>
          </a:p>
          <a:p>
            <a:endParaRPr lang="es-MX" dirty="0"/>
          </a:p>
          <a:p>
            <a:endParaRPr lang="es-MX" dirty="0"/>
          </a:p>
        </p:txBody>
      </p:sp>
      <p:pic>
        <p:nvPicPr>
          <p:cNvPr id="4" name="Imagen 3"/>
          <p:cNvPicPr>
            <a:picLocks noChangeAspect="1"/>
          </p:cNvPicPr>
          <p:nvPr/>
        </p:nvPicPr>
        <p:blipFill>
          <a:blip r:embed="rId2"/>
          <a:stretch>
            <a:fillRect/>
          </a:stretch>
        </p:blipFill>
        <p:spPr>
          <a:xfrm>
            <a:off x="7590626" y="3282430"/>
            <a:ext cx="3214534" cy="2407797"/>
          </a:xfrm>
          <a:prstGeom prst="rect">
            <a:avLst/>
          </a:prstGeom>
        </p:spPr>
      </p:pic>
    </p:spTree>
    <p:extLst>
      <p:ext uri="{BB962C8B-B14F-4D97-AF65-F5344CB8AC3E}">
        <p14:creationId xmlns:p14="http://schemas.microsoft.com/office/powerpoint/2010/main" val="410731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193" y="0"/>
            <a:ext cx="7051614" cy="6858000"/>
          </a:xfrm>
          <a:prstGeom prst="rect">
            <a:avLst/>
          </a:prstGeom>
        </p:spPr>
      </p:pic>
    </p:spTree>
    <p:extLst>
      <p:ext uri="{BB962C8B-B14F-4D97-AF65-F5344CB8AC3E}">
        <p14:creationId xmlns:p14="http://schemas.microsoft.com/office/powerpoint/2010/main" val="353979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normAutofit/>
          </a:bodyPr>
          <a:lstStyle/>
          <a:p>
            <a:pPr algn="just"/>
            <a:r>
              <a:rPr lang="es-MX" dirty="0" smtClean="0"/>
              <a:t>La </a:t>
            </a:r>
            <a:r>
              <a:rPr lang="es-MX" dirty="0"/>
              <a:t>felicidad suele ir aparejada a una condición interna o </a:t>
            </a:r>
            <a:r>
              <a:rPr lang="es-MX" dirty="0" smtClean="0"/>
              <a:t>subjetiva, de satis- facción</a:t>
            </a:r>
            <a:r>
              <a:rPr lang="es-MX" dirty="0"/>
              <a:t> y alegría. </a:t>
            </a:r>
          </a:p>
          <a:p>
            <a:endParaRPr lang="es-MX" dirty="0">
              <a:solidFill>
                <a:schemeClr val="bg2">
                  <a:lumMod val="75000"/>
                </a:schemeClr>
              </a:solidFill>
            </a:endParaRPr>
          </a:p>
        </p:txBody>
      </p:sp>
      <p:pic>
        <p:nvPicPr>
          <p:cNvPr id="5" name="Imagen 4"/>
          <p:cNvPicPr>
            <a:picLocks noChangeAspect="1"/>
          </p:cNvPicPr>
          <p:nvPr/>
        </p:nvPicPr>
        <p:blipFill>
          <a:blip r:embed="rId2"/>
          <a:stretch>
            <a:fillRect/>
          </a:stretch>
        </p:blipFill>
        <p:spPr>
          <a:xfrm>
            <a:off x="6731499" y="3234629"/>
            <a:ext cx="4472244" cy="2419411"/>
          </a:xfrm>
          <a:prstGeom prst="rect">
            <a:avLst/>
          </a:prstGeom>
        </p:spPr>
      </p:pic>
    </p:spTree>
    <p:extLst>
      <p:ext uri="{BB962C8B-B14F-4D97-AF65-F5344CB8AC3E}">
        <p14:creationId xmlns:p14="http://schemas.microsoft.com/office/powerpoint/2010/main" val="1865505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a:xfrm>
            <a:off x="1032414" y="1444195"/>
            <a:ext cx="10123996" cy="3541714"/>
          </a:xfrm>
        </p:spPr>
        <p:txBody>
          <a:bodyPr>
            <a:normAutofit/>
          </a:bodyPr>
          <a:lstStyle/>
          <a:p>
            <a:pPr algn="just"/>
            <a:r>
              <a:rPr lang="es-MX" dirty="0" smtClean="0"/>
              <a:t>Algunos </a:t>
            </a:r>
            <a:r>
              <a:rPr lang="es-MX" dirty="0"/>
              <a:t>psicólogos han tratado de caracterizar el grado de felicidad </a:t>
            </a:r>
            <a:r>
              <a:rPr lang="es-MX" dirty="0" smtClean="0"/>
              <a:t>mediante diversos </a:t>
            </a:r>
            <a:r>
              <a:rPr lang="es-MX" dirty="0"/>
              <a:t>tests, y han llegado a definir la felicidad como una medida de bienestar subjetivo (autopercibido) que influye en las actitudes y el comportamiento de los individuos. </a:t>
            </a:r>
          </a:p>
        </p:txBody>
      </p:sp>
      <p:pic>
        <p:nvPicPr>
          <p:cNvPr id="4" name="Imagen 3"/>
          <p:cNvPicPr>
            <a:picLocks noChangeAspect="1"/>
          </p:cNvPicPr>
          <p:nvPr/>
        </p:nvPicPr>
        <p:blipFill>
          <a:blip r:embed="rId2"/>
          <a:stretch>
            <a:fillRect/>
          </a:stretch>
        </p:blipFill>
        <p:spPr>
          <a:xfrm>
            <a:off x="6395274" y="3814857"/>
            <a:ext cx="4684206" cy="2342104"/>
          </a:xfrm>
          <a:prstGeom prst="rect">
            <a:avLst/>
          </a:prstGeom>
        </p:spPr>
      </p:pic>
    </p:spTree>
    <p:extLst>
      <p:ext uri="{BB962C8B-B14F-4D97-AF65-F5344CB8AC3E}">
        <p14:creationId xmlns:p14="http://schemas.microsoft.com/office/powerpoint/2010/main" val="227403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normAutofit/>
          </a:bodyPr>
          <a:lstStyle/>
          <a:p>
            <a:pPr algn="just"/>
            <a:r>
              <a:rPr lang="es-MX" dirty="0" smtClean="0"/>
              <a:t>Las </a:t>
            </a:r>
            <a:r>
              <a:rPr lang="es-MX" dirty="0"/>
              <a:t>personas que tienen un alto grado de </a:t>
            </a:r>
            <a:r>
              <a:rPr lang="es-MX" dirty="0" smtClean="0"/>
              <a:t>felicidad, </a:t>
            </a:r>
            <a:r>
              <a:rPr lang="es-MX" dirty="0"/>
              <a:t>muestran </a:t>
            </a:r>
            <a:r>
              <a:rPr lang="es-MX" dirty="0" smtClean="0"/>
              <a:t>generalmente un enfoque </a:t>
            </a:r>
            <a:r>
              <a:rPr lang="es-MX" dirty="0"/>
              <a:t>del medio positivo, al mismo tiempo que se sienten motivadas a conquistar nuevas metas.</a:t>
            </a:r>
          </a:p>
          <a:p>
            <a:endParaRPr lang="es-MX" dirty="0">
              <a:solidFill>
                <a:schemeClr val="bg2">
                  <a:lumMod val="75000"/>
                </a:schemeClr>
              </a:solidFill>
            </a:endParaRPr>
          </a:p>
          <a:p>
            <a:endParaRPr lang="es-MX" dirty="0">
              <a:solidFill>
                <a:schemeClr val="bg2">
                  <a:lumMod val="75000"/>
                </a:schemeClr>
              </a:solidFill>
            </a:endParaRPr>
          </a:p>
        </p:txBody>
      </p:sp>
      <p:pic>
        <p:nvPicPr>
          <p:cNvPr id="4" name="Imagen 3"/>
          <p:cNvPicPr>
            <a:picLocks noChangeAspect="1"/>
          </p:cNvPicPr>
          <p:nvPr/>
        </p:nvPicPr>
        <p:blipFill>
          <a:blip r:embed="rId2"/>
          <a:stretch>
            <a:fillRect/>
          </a:stretch>
        </p:blipFill>
        <p:spPr>
          <a:xfrm>
            <a:off x="6767666" y="3495790"/>
            <a:ext cx="3991774" cy="2989977"/>
          </a:xfrm>
          <a:prstGeom prst="rect">
            <a:avLst/>
          </a:prstGeom>
        </p:spPr>
      </p:pic>
    </p:spTree>
    <p:extLst>
      <p:ext uri="{BB962C8B-B14F-4D97-AF65-F5344CB8AC3E}">
        <p14:creationId xmlns:p14="http://schemas.microsoft.com/office/powerpoint/2010/main" val="3905332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a:xfrm>
            <a:off x="1141411" y="1532781"/>
            <a:ext cx="10140877" cy="4350492"/>
          </a:xfrm>
        </p:spPr>
        <p:txBody>
          <a:bodyPr/>
          <a:lstStyle/>
          <a:p>
            <a:r>
              <a:rPr lang="es-MX" dirty="0" smtClean="0"/>
              <a:t>La felicidad tiene que ver mas con la serenidad de saber, que uno se encuentra en el camino que eligió y no necesariamente, como le va a uno en ese camino.</a:t>
            </a:r>
          </a:p>
        </p:txBody>
      </p:sp>
      <p:pic>
        <p:nvPicPr>
          <p:cNvPr id="5" name="Imagen 4"/>
          <p:cNvPicPr>
            <a:picLocks noChangeAspect="1"/>
          </p:cNvPicPr>
          <p:nvPr/>
        </p:nvPicPr>
        <p:blipFill>
          <a:blip r:embed="rId2"/>
          <a:stretch>
            <a:fillRect/>
          </a:stretch>
        </p:blipFill>
        <p:spPr>
          <a:xfrm>
            <a:off x="3696664" y="3029038"/>
            <a:ext cx="5393212" cy="2347634"/>
          </a:xfrm>
          <a:prstGeom prst="rect">
            <a:avLst/>
          </a:prstGeom>
        </p:spPr>
      </p:pic>
    </p:spTree>
    <p:extLst>
      <p:ext uri="{BB962C8B-B14F-4D97-AF65-F5344CB8AC3E}">
        <p14:creationId xmlns:p14="http://schemas.microsoft.com/office/powerpoint/2010/main" val="2020043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lstStyle/>
          <a:p>
            <a:pPr algn="just"/>
            <a:r>
              <a:rPr lang="es-MX" dirty="0" smtClean="0"/>
              <a:t>Esperamos tanto de la felicidad, que la volvemos imposible de alcanzar y luego nos preguntamos por qué no somos felices. </a:t>
            </a:r>
          </a:p>
          <a:p>
            <a:pPr lvl="1" algn="just"/>
            <a:r>
              <a:rPr lang="es-MX" dirty="0" smtClean="0"/>
              <a:t>Cuando tenga, alcance, gane, obtenga y quiera…</a:t>
            </a:r>
          </a:p>
          <a:p>
            <a:pPr lvl="1" algn="just"/>
            <a:endParaRPr lang="es-MX" dirty="0">
              <a:solidFill>
                <a:schemeClr val="bg2">
                  <a:lumMod val="75000"/>
                </a:schemeClr>
              </a:solidFill>
            </a:endParaRPr>
          </a:p>
        </p:txBody>
      </p:sp>
      <p:pic>
        <p:nvPicPr>
          <p:cNvPr id="6" name="Imagen 5"/>
          <p:cNvPicPr>
            <a:picLocks noChangeAspect="1"/>
          </p:cNvPicPr>
          <p:nvPr/>
        </p:nvPicPr>
        <p:blipFill>
          <a:blip r:embed="rId2"/>
          <a:stretch>
            <a:fillRect/>
          </a:stretch>
        </p:blipFill>
        <p:spPr>
          <a:xfrm>
            <a:off x="956995" y="3306561"/>
            <a:ext cx="2352381" cy="1942857"/>
          </a:xfrm>
          <a:prstGeom prst="rect">
            <a:avLst/>
          </a:prstGeom>
        </p:spPr>
      </p:pic>
      <p:pic>
        <p:nvPicPr>
          <p:cNvPr id="7" name="Imagen 6"/>
          <p:cNvPicPr>
            <a:picLocks noChangeAspect="1"/>
          </p:cNvPicPr>
          <p:nvPr/>
        </p:nvPicPr>
        <p:blipFill>
          <a:blip r:embed="rId3"/>
          <a:stretch>
            <a:fillRect/>
          </a:stretch>
        </p:blipFill>
        <p:spPr>
          <a:xfrm>
            <a:off x="3566464" y="4346450"/>
            <a:ext cx="1800257" cy="902968"/>
          </a:xfrm>
          <a:prstGeom prst="rect">
            <a:avLst/>
          </a:prstGeom>
        </p:spPr>
      </p:pic>
      <p:pic>
        <p:nvPicPr>
          <p:cNvPr id="8" name="Imagen 7"/>
          <p:cNvPicPr>
            <a:picLocks noChangeAspect="1"/>
          </p:cNvPicPr>
          <p:nvPr/>
        </p:nvPicPr>
        <p:blipFill>
          <a:blip r:embed="rId4"/>
          <a:stretch>
            <a:fillRect/>
          </a:stretch>
        </p:blipFill>
        <p:spPr>
          <a:xfrm>
            <a:off x="5752352" y="3873852"/>
            <a:ext cx="1008048" cy="1375566"/>
          </a:xfrm>
          <a:prstGeom prst="rect">
            <a:avLst/>
          </a:prstGeom>
        </p:spPr>
      </p:pic>
      <p:pic>
        <p:nvPicPr>
          <p:cNvPr id="9" name="Imagen 8"/>
          <p:cNvPicPr>
            <a:picLocks noChangeAspect="1"/>
          </p:cNvPicPr>
          <p:nvPr/>
        </p:nvPicPr>
        <p:blipFill rotWithShape="1">
          <a:blip r:embed="rId5"/>
          <a:srcRect r="7332"/>
          <a:stretch/>
        </p:blipFill>
        <p:spPr>
          <a:xfrm>
            <a:off x="7146032" y="3439510"/>
            <a:ext cx="2321122" cy="1819048"/>
          </a:xfrm>
          <a:prstGeom prst="rect">
            <a:avLst/>
          </a:prstGeom>
        </p:spPr>
      </p:pic>
      <p:pic>
        <p:nvPicPr>
          <p:cNvPr id="10" name="Imagen 9"/>
          <p:cNvPicPr>
            <a:picLocks noChangeAspect="1"/>
          </p:cNvPicPr>
          <p:nvPr/>
        </p:nvPicPr>
        <p:blipFill rotWithShape="1">
          <a:blip r:embed="rId6"/>
          <a:srcRect l="53460" t="1145" r="-3194" b="-1145"/>
          <a:stretch/>
        </p:blipFill>
        <p:spPr>
          <a:xfrm>
            <a:off x="9868599" y="2801415"/>
            <a:ext cx="1752526" cy="2457143"/>
          </a:xfrm>
          <a:prstGeom prst="rect">
            <a:avLst/>
          </a:prstGeom>
        </p:spPr>
      </p:pic>
    </p:spTree>
    <p:extLst>
      <p:ext uri="{BB962C8B-B14F-4D97-AF65-F5344CB8AC3E}">
        <p14:creationId xmlns:p14="http://schemas.microsoft.com/office/powerpoint/2010/main" val="2080009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ctr"/>
            <a:r>
              <a:rPr lang="es-MX" sz="5400" dirty="0" smtClean="0"/>
              <a:t>Tan lejos de dios y tan cerca de los estados unidos</a:t>
            </a:r>
            <a:endParaRPr lang="es-MX" sz="5400" dirty="0"/>
          </a:p>
        </p:txBody>
      </p:sp>
      <p:pic>
        <p:nvPicPr>
          <p:cNvPr id="2" name="Imagen 1"/>
          <p:cNvPicPr>
            <a:picLocks noChangeAspect="1"/>
          </p:cNvPicPr>
          <p:nvPr/>
        </p:nvPicPr>
        <p:blipFill>
          <a:blip r:embed="rId2"/>
          <a:stretch>
            <a:fillRect/>
          </a:stretch>
        </p:blipFill>
        <p:spPr>
          <a:xfrm>
            <a:off x="4565603" y="3532859"/>
            <a:ext cx="3647353" cy="2672869"/>
          </a:xfrm>
          <a:prstGeom prst="rect">
            <a:avLst/>
          </a:prstGeom>
        </p:spPr>
      </p:pic>
    </p:spTree>
    <p:extLst>
      <p:ext uri="{BB962C8B-B14F-4D97-AF65-F5344CB8AC3E}">
        <p14:creationId xmlns:p14="http://schemas.microsoft.com/office/powerpoint/2010/main" val="711100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a:t>1. </a:t>
            </a:r>
            <a:r>
              <a:rPr lang="es-MX" b="1" dirty="0"/>
              <a:t>La estrategia de la distracción</a:t>
            </a:r>
            <a:r>
              <a:rPr lang="es-MX" b="1" dirty="0" smtClean="0"/>
              <a:t>.</a:t>
            </a:r>
            <a:r>
              <a:rPr lang="es-MX" dirty="0" smtClean="0"/>
              <a:t> El elemento primordial del control social es la estrategia de la distracción que consiste en desviar la atención del público de los problemas importantes y de los cambios decididos por las elites políticas y económicas, mediante la técnica del diluvio o inundación de continuas distracciones y de informaciones insignificantes. La estrategia de la distracción es igualmente indispensable para impedir al público interesarse por los conocimientos esenciales, en el área de la ciencia, la economía, la psicología, la neurobiología y la cibernética. ”Mantener la Atención del público distraída, lejos de los verdaderos problemas sociales, cautivada por temas sin importancia real. </a:t>
            </a:r>
            <a:endParaRPr lang="es-MX" dirty="0"/>
          </a:p>
        </p:txBody>
      </p:sp>
    </p:spTree>
    <p:extLst>
      <p:ext uri="{BB962C8B-B14F-4D97-AF65-F5344CB8AC3E}">
        <p14:creationId xmlns:p14="http://schemas.microsoft.com/office/powerpoint/2010/main" val="54653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2</a:t>
            </a:r>
            <a:r>
              <a:rPr lang="es-MX" dirty="0"/>
              <a:t>. </a:t>
            </a:r>
            <a:r>
              <a:rPr lang="es-MX" b="1" dirty="0"/>
              <a:t>Crear problemas y después ofrecer soluciones.</a:t>
            </a:r>
            <a:r>
              <a:rPr lang="es-MX" dirty="0"/>
              <a:t> </a:t>
            </a:r>
            <a:r>
              <a:rPr lang="es-MX" dirty="0" smtClean="0"/>
              <a:t>Este método también es llamado “problema-reacción-solución”. Se crea un problema, una “situación” prevista para causar cierta reacción en el público, a fin de que éste sea el mandante de las medidas que se desea hacer aceptar. Por ejemplo: dejar que se desenvuelva o se intensifique la violencia urbana, u organizar atentados sangrientos, a fin de que el público sea el demandante de leyes de seguridad y políticas en perjuicio de la libertad. O también: crear una crisis económica para hacer aceptar como un mal necesario el retroceso de los derechos sociales y el desmantelamiento de los servicios públicos.</a:t>
            </a:r>
          </a:p>
        </p:txBody>
      </p:sp>
    </p:spTree>
    <p:extLst>
      <p:ext uri="{BB962C8B-B14F-4D97-AF65-F5344CB8AC3E}">
        <p14:creationId xmlns:p14="http://schemas.microsoft.com/office/powerpoint/2010/main" val="37108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3. </a:t>
            </a:r>
            <a:r>
              <a:rPr lang="es-MX" b="1" dirty="0" smtClean="0"/>
              <a:t>La estrategia de la gradualidad.</a:t>
            </a:r>
            <a:r>
              <a:rPr lang="es-MX" dirty="0" smtClean="0"/>
              <a:t> Para hacer que se acepte una medida inaceptable, basta aplicarla gradualmente, a cuentagotas, por años consecutivos. Es de esa manera que condiciones socioeconómicas radicalmente nuevas (neoliberalismo) fueron impuestas durante las décadas de 1980 y 1990: Estado mínimo, privatizaciones, precariedad, flexibilidad, desempleo en masa, salarios que ya no aseguran ingresos decentes, tantos cambios que hubieran provocado una revolución si hubiesen sido aplicadas de una sola vez.</a:t>
            </a:r>
          </a:p>
        </p:txBody>
      </p:sp>
    </p:spTree>
    <p:extLst>
      <p:ext uri="{BB962C8B-B14F-4D97-AF65-F5344CB8AC3E}">
        <p14:creationId xmlns:p14="http://schemas.microsoft.com/office/powerpoint/2010/main" val="1153239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4</a:t>
            </a:r>
            <a:r>
              <a:rPr lang="es-MX" b="1" dirty="0"/>
              <a:t>. La estrategia de diferir. </a:t>
            </a:r>
            <a:r>
              <a:rPr lang="es-MX" dirty="0" smtClean="0"/>
              <a:t>Otra manera de hacer aceptar una decisión impopular es la de presentarla como “dolorosa y necesaria”, obteniendo la aceptación pública, en el momento, para una aplicación futura. Es más fácil aceptar un sacrificio futuro que un sacrificio inmediato. Primero, porque el esfuerzo no es empleado inmediatamente. Luego, porque el público, la masa, tiene siempre la tendencia a esperar ingenuamente que “todo irá mejorar mañana” y que el sacrificio exigido podrá ser evitado. Esto da más tiempo al público para acostumbrarse a la idea del cambio y de aceptarla con resignación cuando llegue el momento.</a:t>
            </a:r>
            <a:endParaRPr lang="es-MX" dirty="0"/>
          </a:p>
        </p:txBody>
      </p:sp>
    </p:spTree>
    <p:extLst>
      <p:ext uri="{BB962C8B-B14F-4D97-AF65-F5344CB8AC3E}">
        <p14:creationId xmlns:p14="http://schemas.microsoft.com/office/powerpoint/2010/main" val="30224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Léxico</a:t>
            </a:r>
            <a:endParaRPr lang="es-MX" dirty="0"/>
          </a:p>
        </p:txBody>
      </p:sp>
      <p:sp>
        <p:nvSpPr>
          <p:cNvPr id="3" name="Marcador de contenido 2"/>
          <p:cNvSpPr>
            <a:spLocks noGrp="1"/>
          </p:cNvSpPr>
          <p:nvPr>
            <p:ph idx="1"/>
          </p:nvPr>
        </p:nvSpPr>
        <p:spPr/>
        <p:txBody>
          <a:bodyPr/>
          <a:lstStyle/>
          <a:p>
            <a:r>
              <a:rPr lang="es-MX" dirty="0" smtClean="0"/>
              <a:t>El ser humano determina el mundo a través de su léxico, es por eso, que se debe tener cuidado con lo que se expresa y en la manera en que se usa la expresión.</a:t>
            </a:r>
            <a:endParaRPr lang="es-MX" dirty="0"/>
          </a:p>
        </p:txBody>
      </p:sp>
    </p:spTree>
    <p:extLst>
      <p:ext uri="{BB962C8B-B14F-4D97-AF65-F5344CB8AC3E}">
        <p14:creationId xmlns:p14="http://schemas.microsoft.com/office/powerpoint/2010/main" val="2736178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5</a:t>
            </a:r>
            <a:r>
              <a:rPr lang="es-MX" dirty="0"/>
              <a:t>. </a:t>
            </a:r>
            <a:r>
              <a:rPr lang="es-MX" b="1" dirty="0"/>
              <a:t>Dirigirse al público como criaturas de poca </a:t>
            </a:r>
            <a:r>
              <a:rPr lang="es-MX" b="1" dirty="0" smtClean="0"/>
              <a:t>edad</a:t>
            </a:r>
            <a:r>
              <a:rPr lang="es-MX" dirty="0" smtClean="0"/>
              <a:t>. La mayoría de la publicidad dirigida al gran público utiliza discurso, argumentos, personajes y entonación particularmente infantiles, muchas veces próximos a la debilidad, como si el espectador fuese una criatura de poca edad o un deficiente mental. Cuanto más se intente buscar engañar al espectador, más se tiende a adoptar un tono </a:t>
            </a:r>
            <a:r>
              <a:rPr lang="es-MX" dirty="0" err="1" smtClean="0"/>
              <a:t>infantilizante</a:t>
            </a:r>
            <a:r>
              <a:rPr lang="es-MX" dirty="0" smtClean="0"/>
              <a:t>. Por qué? “Si uno se dirige a una persona como si ella tuviese la edad de 12 años o menos, entonces, en razón de la </a:t>
            </a:r>
            <a:r>
              <a:rPr lang="es-MX" dirty="0" err="1" smtClean="0"/>
              <a:t>sugestionabilidad</a:t>
            </a:r>
            <a:r>
              <a:rPr lang="es-MX" dirty="0" smtClean="0"/>
              <a:t>, ella tenderá, con cierta probabilidad, a una respuesta o reacción también desprovista de un sentido crítico como la de una persona de 12 años o menos de edad (ver “Armas silenciosas para guerras tranquilas”)”.</a:t>
            </a:r>
            <a:endParaRPr lang="es-MX" dirty="0"/>
          </a:p>
        </p:txBody>
      </p:sp>
    </p:spTree>
    <p:extLst>
      <p:ext uri="{BB962C8B-B14F-4D97-AF65-F5344CB8AC3E}">
        <p14:creationId xmlns:p14="http://schemas.microsoft.com/office/powerpoint/2010/main" val="963706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6</a:t>
            </a:r>
            <a:r>
              <a:rPr lang="es-MX" dirty="0"/>
              <a:t>. </a:t>
            </a:r>
            <a:r>
              <a:rPr lang="es-MX" b="1" dirty="0"/>
              <a:t>Utilizar el aspecto emocional mucho más que la reflexión.</a:t>
            </a:r>
            <a:r>
              <a:rPr lang="es-MX" dirty="0"/>
              <a:t> Hacer uso del aspecto emocional es una técnica clásica para causar un corto circuito en el análisis racional, y finalmente al sentido critico de los individuos. Por otra parte, la utilización del registro emocional permite abrir la puerta de acceso al inconsciente para implantar o injertar ideas, deseos, miedos y temores, compulsiones, o inducir comportamientos</a:t>
            </a:r>
            <a:r>
              <a:rPr lang="es-MX" dirty="0" smtClean="0"/>
              <a:t>…</a:t>
            </a:r>
            <a:endParaRPr lang="es-MX" dirty="0"/>
          </a:p>
        </p:txBody>
      </p:sp>
    </p:spTree>
    <p:extLst>
      <p:ext uri="{BB962C8B-B14F-4D97-AF65-F5344CB8AC3E}">
        <p14:creationId xmlns:p14="http://schemas.microsoft.com/office/powerpoint/2010/main" val="913800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7</a:t>
            </a:r>
            <a:r>
              <a:rPr lang="es-MX" dirty="0"/>
              <a:t>. </a:t>
            </a:r>
            <a:r>
              <a:rPr lang="es-MX" b="1" dirty="0"/>
              <a:t>Mantener al público en la ignorancia y la mediocridad.</a:t>
            </a:r>
            <a:r>
              <a:rPr lang="es-MX" dirty="0"/>
              <a:t> Hacer que el público sea incapaz de comprender las tecnologías y los métodos utilizados para su control y su esclavitud. “La calidad de la educación dada a las clases sociales inferiores debe ser la más pobre y mediocre posible, de forma que la distancia de la ignorancia que planea entre las clases inferiores y las clases sociales superiores sea y permanezca imposibles de alcanzar para las clases inferiores (ver ‘Armas silenciosas para guerras tranquilas</a:t>
            </a:r>
            <a:r>
              <a:rPr lang="es-MX" dirty="0" smtClean="0"/>
              <a:t>)”.</a:t>
            </a:r>
            <a:endParaRPr lang="es-MX" dirty="0"/>
          </a:p>
        </p:txBody>
      </p:sp>
    </p:spTree>
    <p:extLst>
      <p:ext uri="{BB962C8B-B14F-4D97-AF65-F5344CB8AC3E}">
        <p14:creationId xmlns:p14="http://schemas.microsoft.com/office/powerpoint/2010/main" val="527591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buNone/>
            </a:pPr>
            <a:r>
              <a:rPr lang="es-MX" b="1" dirty="0" smtClean="0"/>
              <a:t>8</a:t>
            </a:r>
            <a:r>
              <a:rPr lang="es-MX" b="1" dirty="0"/>
              <a:t>. Estimular al público a ser complaciente con la mediocridad.</a:t>
            </a:r>
            <a:r>
              <a:rPr lang="es-MX" dirty="0"/>
              <a:t> Promover al público a creer que es moda el hecho de ser estúpido, vulgar e inculto</a:t>
            </a:r>
            <a:r>
              <a:rPr lang="es-MX" dirty="0" smtClean="0"/>
              <a:t>…</a:t>
            </a:r>
          </a:p>
        </p:txBody>
      </p:sp>
      <p:pic>
        <p:nvPicPr>
          <p:cNvPr id="2" name="Imagen 1"/>
          <p:cNvPicPr>
            <a:picLocks noChangeAspect="1"/>
          </p:cNvPicPr>
          <p:nvPr/>
        </p:nvPicPr>
        <p:blipFill>
          <a:blip r:embed="rId2"/>
          <a:stretch>
            <a:fillRect/>
          </a:stretch>
        </p:blipFill>
        <p:spPr>
          <a:xfrm>
            <a:off x="6947128" y="3367005"/>
            <a:ext cx="3672104" cy="2412718"/>
          </a:xfrm>
          <a:prstGeom prst="rect">
            <a:avLst/>
          </a:prstGeom>
        </p:spPr>
      </p:pic>
    </p:spTree>
    <p:extLst>
      <p:ext uri="{BB962C8B-B14F-4D97-AF65-F5344CB8AC3E}">
        <p14:creationId xmlns:p14="http://schemas.microsoft.com/office/powerpoint/2010/main" val="3731397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9</a:t>
            </a:r>
            <a:r>
              <a:rPr lang="es-MX" dirty="0"/>
              <a:t>. Reforzar la </a:t>
            </a:r>
            <a:r>
              <a:rPr lang="es-MX" dirty="0" err="1"/>
              <a:t>autoculpabilidad</a:t>
            </a:r>
            <a:r>
              <a:rPr lang="es-MX" dirty="0"/>
              <a:t>. Hacer creer al individuo que es solamente él el culpable por su propia desgracia, por causa de la insuficiencia de su inteligencia, de sus capacidades, o de sus esfuerzos. Así, en lugar de rebelarse contra el sistema económico, el individuo se </a:t>
            </a:r>
            <a:r>
              <a:rPr lang="es-MX" dirty="0" err="1"/>
              <a:t>autodesvalida</a:t>
            </a:r>
            <a:r>
              <a:rPr lang="es-MX" dirty="0"/>
              <a:t> y se culpa, lo que genera un estado depresivo, uno de cuyos efectos es la inhibición de su acción. Y, sin acción, no hay revolución</a:t>
            </a:r>
            <a:r>
              <a:rPr lang="es-MX" dirty="0" smtClean="0"/>
              <a:t>!</a:t>
            </a:r>
          </a:p>
        </p:txBody>
      </p:sp>
    </p:spTree>
    <p:extLst>
      <p:ext uri="{BB962C8B-B14F-4D97-AF65-F5344CB8AC3E}">
        <p14:creationId xmlns:p14="http://schemas.microsoft.com/office/powerpoint/2010/main" val="1386895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Chomsky</a:t>
            </a:r>
            <a:endParaRPr lang="es-MX" dirty="0"/>
          </a:p>
        </p:txBody>
      </p:sp>
      <p:sp>
        <p:nvSpPr>
          <p:cNvPr id="5" name="Marcador de contenido 4"/>
          <p:cNvSpPr>
            <a:spLocks noGrp="1"/>
          </p:cNvSpPr>
          <p:nvPr>
            <p:ph idx="1"/>
          </p:nvPr>
        </p:nvSpPr>
        <p:spPr/>
        <p:txBody>
          <a:bodyPr>
            <a:normAutofit/>
          </a:bodyPr>
          <a:lstStyle/>
          <a:p>
            <a:pPr marL="0" indent="0" algn="just">
              <a:buNone/>
            </a:pPr>
            <a:r>
              <a:rPr lang="es-MX" dirty="0" smtClean="0"/>
              <a:t>10</a:t>
            </a:r>
            <a:r>
              <a:rPr lang="es-MX" dirty="0"/>
              <a:t>. Conocer a los individuos mejor de lo que ellos mismos se conocen. En el transcurso de los últimos 50 años, los avances acelerados de la ciencia han generado una creciente brecha entre los conocimientos del público y aquellos poseídas y utilizados por las elites dominantes. Gracias a la biología, la neurobiología y la psicología aplicada, el “sistema” ha disfrutado de un conocimiento avanzado del ser humano, tanto de forma física como psicológicamente. El sistema ha conseguido conocer mejor al individuo común de lo que él se conoce a sí mismo. Esto significa que, en la mayoría de los casos, el sistema ejerce un control mayor y un gran poder sobre los individuos, mayor que el de los individuos sobre sí mismos.</a:t>
            </a:r>
          </a:p>
        </p:txBody>
      </p:sp>
    </p:spTree>
    <p:extLst>
      <p:ext uri="{BB962C8B-B14F-4D97-AF65-F5344CB8AC3E}">
        <p14:creationId xmlns:p14="http://schemas.microsoft.com/office/powerpoint/2010/main" val="961687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78485"/>
            <a:ext cx="9905998" cy="921357"/>
          </a:xfrm>
        </p:spPr>
        <p:txBody>
          <a:bodyPr>
            <a:normAutofit fontScale="90000"/>
          </a:bodyPr>
          <a:lstStyle/>
          <a:p>
            <a:r>
              <a:rPr lang="es-MX" dirty="0" smtClean="0"/>
              <a:t>crear </a:t>
            </a:r>
            <a:r>
              <a:rPr lang="es-MX" dirty="0"/>
              <a:t>estereotipos que no nos ayudan a ser felices</a:t>
            </a:r>
            <a:br>
              <a:rPr lang="es-MX" dirty="0"/>
            </a:br>
            <a:endParaRPr lang="es-MX" dirty="0">
              <a:solidFill>
                <a:schemeClr val="bg2">
                  <a:lumMod val="75000"/>
                </a:schemeClr>
              </a:solidFill>
            </a:endParaRPr>
          </a:p>
        </p:txBody>
      </p:sp>
      <p:sp>
        <p:nvSpPr>
          <p:cNvPr id="3" name="Marcador de contenido 2"/>
          <p:cNvSpPr>
            <a:spLocks noGrp="1"/>
          </p:cNvSpPr>
          <p:nvPr>
            <p:ph idx="1"/>
          </p:nvPr>
        </p:nvSpPr>
        <p:spPr/>
        <p:txBody>
          <a:bodyPr/>
          <a:lstStyle/>
          <a:p>
            <a:r>
              <a:rPr lang="es-MX" dirty="0" smtClean="0"/>
              <a:t>Una vez creado el terreno, comercialicemos</a:t>
            </a:r>
            <a:endParaRPr lang="es-MX" dirty="0" smtClean="0"/>
          </a:p>
        </p:txBody>
      </p:sp>
      <p:pic>
        <p:nvPicPr>
          <p:cNvPr id="6" name="Imagen 5"/>
          <p:cNvPicPr>
            <a:picLocks noChangeAspect="1"/>
          </p:cNvPicPr>
          <p:nvPr/>
        </p:nvPicPr>
        <p:blipFill>
          <a:blip r:embed="rId2"/>
          <a:stretch>
            <a:fillRect/>
          </a:stretch>
        </p:blipFill>
        <p:spPr>
          <a:xfrm>
            <a:off x="1557485" y="2491478"/>
            <a:ext cx="3736845" cy="3031497"/>
          </a:xfrm>
          <a:prstGeom prst="rect">
            <a:avLst/>
          </a:prstGeom>
        </p:spPr>
      </p:pic>
      <p:pic>
        <p:nvPicPr>
          <p:cNvPr id="7" name="Imagen 6"/>
          <p:cNvPicPr>
            <a:picLocks noChangeAspect="1"/>
          </p:cNvPicPr>
          <p:nvPr/>
        </p:nvPicPr>
        <p:blipFill>
          <a:blip r:embed="rId3"/>
          <a:stretch>
            <a:fillRect/>
          </a:stretch>
        </p:blipFill>
        <p:spPr>
          <a:xfrm>
            <a:off x="6457967" y="3048000"/>
            <a:ext cx="3141475" cy="1759226"/>
          </a:xfrm>
          <a:prstGeom prst="rect">
            <a:avLst/>
          </a:prstGeom>
        </p:spPr>
      </p:pic>
    </p:spTree>
    <p:extLst>
      <p:ext uri="{BB962C8B-B14F-4D97-AF65-F5344CB8AC3E}">
        <p14:creationId xmlns:p14="http://schemas.microsoft.com/office/powerpoint/2010/main" val="281706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78485"/>
            <a:ext cx="9905998" cy="921357"/>
          </a:xfrm>
        </p:spPr>
        <p:txBody>
          <a:bodyPr>
            <a:normAutofit fontScale="90000"/>
          </a:bodyPr>
          <a:lstStyle/>
          <a:p>
            <a:r>
              <a:rPr lang="es-MX" dirty="0"/>
              <a:t>Por esto crear estereotipos que no nos ayudan a ser felices</a:t>
            </a:r>
            <a:br>
              <a:rPr lang="es-MX" dirty="0"/>
            </a:br>
            <a:endParaRPr lang="es-MX" dirty="0">
              <a:solidFill>
                <a:schemeClr val="bg2">
                  <a:lumMod val="75000"/>
                </a:schemeClr>
              </a:solidFill>
            </a:endParaRPr>
          </a:p>
        </p:txBody>
      </p:sp>
      <p:sp>
        <p:nvSpPr>
          <p:cNvPr id="3" name="Marcador de contenido 2"/>
          <p:cNvSpPr>
            <a:spLocks noGrp="1"/>
          </p:cNvSpPr>
          <p:nvPr>
            <p:ph idx="1"/>
          </p:nvPr>
        </p:nvSpPr>
        <p:spPr/>
        <p:txBody>
          <a:bodyPr/>
          <a:lstStyle/>
          <a:p>
            <a:r>
              <a:rPr lang="es-MX" dirty="0" smtClean="0"/>
              <a:t>Una vez que destruimos la sociedad, podemos dominarla</a:t>
            </a:r>
            <a:endParaRPr lang="es-MX" dirty="0" smtClean="0"/>
          </a:p>
        </p:txBody>
      </p:sp>
      <p:pic>
        <p:nvPicPr>
          <p:cNvPr id="5" name="Imagen 4"/>
          <p:cNvPicPr>
            <a:picLocks noChangeAspect="1"/>
          </p:cNvPicPr>
          <p:nvPr/>
        </p:nvPicPr>
        <p:blipFill>
          <a:blip r:embed="rId2"/>
          <a:stretch>
            <a:fillRect/>
          </a:stretch>
        </p:blipFill>
        <p:spPr>
          <a:xfrm>
            <a:off x="1141412" y="2381587"/>
            <a:ext cx="3737420" cy="2433357"/>
          </a:xfrm>
          <a:prstGeom prst="rect">
            <a:avLst/>
          </a:prstGeom>
        </p:spPr>
      </p:pic>
      <p:pic>
        <p:nvPicPr>
          <p:cNvPr id="8" name="Imagen 7"/>
          <p:cNvPicPr>
            <a:picLocks noChangeAspect="1"/>
          </p:cNvPicPr>
          <p:nvPr/>
        </p:nvPicPr>
        <p:blipFill>
          <a:blip r:embed="rId3"/>
          <a:stretch>
            <a:fillRect/>
          </a:stretch>
        </p:blipFill>
        <p:spPr>
          <a:xfrm>
            <a:off x="5859681" y="3149683"/>
            <a:ext cx="4206880" cy="2416114"/>
          </a:xfrm>
          <a:prstGeom prst="rect">
            <a:avLst/>
          </a:prstGeom>
        </p:spPr>
      </p:pic>
    </p:spTree>
    <p:extLst>
      <p:ext uri="{BB962C8B-B14F-4D97-AF65-F5344CB8AC3E}">
        <p14:creationId xmlns:p14="http://schemas.microsoft.com/office/powerpoint/2010/main" val="2060073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3401122" y="1557104"/>
            <a:ext cx="7590532" cy="4304698"/>
          </a:xfrm>
          <a:prstGeom prst="rect">
            <a:avLst/>
          </a:prstGeom>
        </p:spPr>
      </p:pic>
      <p:sp>
        <p:nvSpPr>
          <p:cNvPr id="2" name="Título 1"/>
          <p:cNvSpPr>
            <a:spLocks noGrp="1"/>
          </p:cNvSpPr>
          <p:nvPr>
            <p:ph type="title"/>
          </p:nvPr>
        </p:nvSpPr>
        <p:spPr/>
        <p:txBody>
          <a:bodyPr/>
          <a:lstStyle/>
          <a:p>
            <a:r>
              <a:rPr lang="es-MX" dirty="0" smtClean="0"/>
              <a:t>Imitar tampoco</a:t>
            </a:r>
            <a:endParaRPr lang="es-MX" dirty="0"/>
          </a:p>
        </p:txBody>
      </p:sp>
      <p:pic>
        <p:nvPicPr>
          <p:cNvPr id="4" name="Imagen 3"/>
          <p:cNvPicPr>
            <a:picLocks noChangeAspect="1"/>
          </p:cNvPicPr>
          <p:nvPr/>
        </p:nvPicPr>
        <p:blipFill>
          <a:blip r:embed="rId3"/>
          <a:stretch>
            <a:fillRect/>
          </a:stretch>
        </p:blipFill>
        <p:spPr>
          <a:xfrm>
            <a:off x="1556684" y="2228017"/>
            <a:ext cx="2861354" cy="1799721"/>
          </a:xfrm>
          <a:prstGeom prst="rect">
            <a:avLst/>
          </a:prstGeom>
        </p:spPr>
      </p:pic>
      <p:pic>
        <p:nvPicPr>
          <p:cNvPr id="5" name="Imagen 4"/>
          <p:cNvPicPr>
            <a:picLocks noChangeAspect="1"/>
          </p:cNvPicPr>
          <p:nvPr/>
        </p:nvPicPr>
        <p:blipFill>
          <a:blip r:embed="rId4"/>
          <a:stretch>
            <a:fillRect/>
          </a:stretch>
        </p:blipFill>
        <p:spPr>
          <a:xfrm>
            <a:off x="4614857" y="2432639"/>
            <a:ext cx="3295238" cy="1390476"/>
          </a:xfrm>
          <a:prstGeom prst="rect">
            <a:avLst/>
          </a:prstGeom>
        </p:spPr>
      </p:pic>
      <p:pic>
        <p:nvPicPr>
          <p:cNvPr id="6" name="Imagen 5"/>
          <p:cNvPicPr>
            <a:picLocks noChangeAspect="1"/>
          </p:cNvPicPr>
          <p:nvPr/>
        </p:nvPicPr>
        <p:blipFill>
          <a:blip r:embed="rId5"/>
          <a:stretch>
            <a:fillRect/>
          </a:stretch>
        </p:blipFill>
        <p:spPr>
          <a:xfrm>
            <a:off x="8706914" y="2228017"/>
            <a:ext cx="2095238" cy="2180952"/>
          </a:xfrm>
          <a:prstGeom prst="rect">
            <a:avLst/>
          </a:prstGeom>
        </p:spPr>
      </p:pic>
    </p:spTree>
    <p:extLst>
      <p:ext uri="{BB962C8B-B14F-4D97-AF65-F5344CB8AC3E}">
        <p14:creationId xmlns:p14="http://schemas.microsoft.com/office/powerpoint/2010/main" val="343942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Entonces cuál es la solución?</a:t>
            </a:r>
            <a:endParaRPr lang="es-MX" dirty="0"/>
          </a:p>
        </p:txBody>
      </p:sp>
      <p:sp>
        <p:nvSpPr>
          <p:cNvPr id="3" name="Marcador de contenido 2"/>
          <p:cNvSpPr>
            <a:spLocks noGrp="1"/>
          </p:cNvSpPr>
          <p:nvPr>
            <p:ph idx="1"/>
          </p:nvPr>
        </p:nvSpPr>
        <p:spPr/>
        <p:txBody>
          <a:bodyPr>
            <a:normAutofit/>
          </a:bodyPr>
          <a:lstStyle/>
          <a:p>
            <a:r>
              <a:rPr lang="es-MX" sz="3600" dirty="0" smtClean="0"/>
              <a:t>Analizar, Razonar y tomar posturas</a:t>
            </a:r>
            <a:endParaRPr lang="es-MX" sz="3600" dirty="0" smtClean="0">
              <a:solidFill>
                <a:schemeClr val="bg2">
                  <a:lumMod val="75000"/>
                </a:schemeClr>
              </a:solidFill>
            </a:endParaRPr>
          </a:p>
        </p:txBody>
      </p:sp>
      <p:pic>
        <p:nvPicPr>
          <p:cNvPr id="4" name="Imagen 3"/>
          <p:cNvPicPr>
            <a:picLocks noChangeAspect="1"/>
          </p:cNvPicPr>
          <p:nvPr/>
        </p:nvPicPr>
        <p:blipFill>
          <a:blip r:embed="rId2"/>
          <a:stretch>
            <a:fillRect/>
          </a:stretch>
        </p:blipFill>
        <p:spPr>
          <a:xfrm>
            <a:off x="4829333" y="2524238"/>
            <a:ext cx="4368920" cy="3120658"/>
          </a:xfrm>
          <a:prstGeom prst="rect">
            <a:avLst/>
          </a:prstGeom>
        </p:spPr>
      </p:pic>
    </p:spTree>
    <p:extLst>
      <p:ext uri="{BB962C8B-B14F-4D97-AF65-F5344CB8AC3E}">
        <p14:creationId xmlns:p14="http://schemas.microsoft.com/office/powerpoint/2010/main" val="3182629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Léxico</a:t>
            </a:r>
            <a:endParaRPr lang="es-MX" dirty="0"/>
          </a:p>
        </p:txBody>
      </p:sp>
      <p:sp>
        <p:nvSpPr>
          <p:cNvPr id="3" name="Marcador de contenido 2"/>
          <p:cNvSpPr>
            <a:spLocks noGrp="1"/>
          </p:cNvSpPr>
          <p:nvPr>
            <p:ph idx="1"/>
          </p:nvPr>
        </p:nvSpPr>
        <p:spPr/>
        <p:txBody>
          <a:bodyPr>
            <a:normAutofit/>
          </a:bodyPr>
          <a:lstStyle/>
          <a:p>
            <a:r>
              <a:rPr lang="es-MX" dirty="0" smtClean="0"/>
              <a:t>Las personas se sienten de tal o cual manera, después de haber expresado su sentir, a veces sin el entendimiento claro del significado de la palabra.</a:t>
            </a:r>
          </a:p>
          <a:p>
            <a:r>
              <a:rPr lang="es-MX" dirty="0" smtClean="0"/>
              <a:t>Aplica para muchas palabras, ejemplos:</a:t>
            </a:r>
          </a:p>
          <a:p>
            <a:pPr lvl="1"/>
            <a:r>
              <a:rPr lang="es-MX" dirty="0" smtClean="0"/>
              <a:t>Depresión</a:t>
            </a:r>
          </a:p>
          <a:p>
            <a:pPr lvl="1"/>
            <a:r>
              <a:rPr lang="es-MX" dirty="0" smtClean="0"/>
              <a:t>Miedo</a:t>
            </a:r>
          </a:p>
          <a:p>
            <a:pPr lvl="1"/>
            <a:r>
              <a:rPr lang="es-MX" dirty="0" smtClean="0"/>
              <a:t>Temor</a:t>
            </a:r>
          </a:p>
          <a:p>
            <a:pPr lvl="1"/>
            <a:r>
              <a:rPr lang="es-MX" dirty="0" smtClean="0"/>
              <a:t>Enojo</a:t>
            </a:r>
          </a:p>
          <a:p>
            <a:pPr lvl="1"/>
            <a:r>
              <a:rPr lang="es-MX" dirty="0" smtClean="0"/>
              <a:t>Desesperación</a:t>
            </a:r>
          </a:p>
          <a:p>
            <a:pPr lvl="1"/>
            <a:r>
              <a:rPr lang="es-MX" dirty="0" smtClean="0"/>
              <a:t>Estrés</a:t>
            </a:r>
          </a:p>
          <a:p>
            <a:pPr lvl="1"/>
            <a:endParaRPr lang="es-MX" dirty="0" smtClean="0"/>
          </a:p>
        </p:txBody>
      </p:sp>
      <p:pic>
        <p:nvPicPr>
          <p:cNvPr id="4" name="Imagen 3"/>
          <p:cNvPicPr>
            <a:picLocks noChangeAspect="1"/>
          </p:cNvPicPr>
          <p:nvPr/>
        </p:nvPicPr>
        <p:blipFill>
          <a:blip r:embed="rId2"/>
          <a:stretch>
            <a:fillRect/>
          </a:stretch>
        </p:blipFill>
        <p:spPr>
          <a:xfrm>
            <a:off x="6534119" y="3367580"/>
            <a:ext cx="3804697" cy="2644900"/>
          </a:xfrm>
          <a:prstGeom prst="rect">
            <a:avLst/>
          </a:prstGeom>
        </p:spPr>
      </p:pic>
    </p:spTree>
    <p:extLst>
      <p:ext uri="{BB962C8B-B14F-4D97-AF65-F5344CB8AC3E}">
        <p14:creationId xmlns:p14="http://schemas.microsoft.com/office/powerpoint/2010/main" val="1577283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Entonces…</a:t>
            </a:r>
            <a:endParaRPr lang="es-MX" dirty="0"/>
          </a:p>
        </p:txBody>
      </p:sp>
      <p:pic>
        <p:nvPicPr>
          <p:cNvPr id="4" name="Imagen 3"/>
          <p:cNvPicPr>
            <a:picLocks noChangeAspect="1"/>
          </p:cNvPicPr>
          <p:nvPr/>
        </p:nvPicPr>
        <p:blipFill>
          <a:blip r:embed="rId2"/>
          <a:stretch>
            <a:fillRect/>
          </a:stretch>
        </p:blipFill>
        <p:spPr>
          <a:xfrm>
            <a:off x="1353282" y="1387818"/>
            <a:ext cx="9095408" cy="4448532"/>
          </a:xfrm>
          <a:prstGeom prst="rect">
            <a:avLst/>
          </a:prstGeom>
        </p:spPr>
      </p:pic>
    </p:spTree>
    <p:extLst>
      <p:ext uri="{BB962C8B-B14F-4D97-AF65-F5344CB8AC3E}">
        <p14:creationId xmlns:p14="http://schemas.microsoft.com/office/powerpoint/2010/main" val="322342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Entonces</a:t>
            </a:r>
            <a:endParaRPr lang="es-MX" dirty="0"/>
          </a:p>
        </p:txBody>
      </p:sp>
      <p:pic>
        <p:nvPicPr>
          <p:cNvPr id="5" name="Imagen 4"/>
          <p:cNvPicPr>
            <a:picLocks noChangeAspect="1"/>
          </p:cNvPicPr>
          <p:nvPr/>
        </p:nvPicPr>
        <p:blipFill>
          <a:blip r:embed="rId2"/>
          <a:stretch>
            <a:fillRect/>
          </a:stretch>
        </p:blipFill>
        <p:spPr>
          <a:xfrm>
            <a:off x="3526827" y="1807357"/>
            <a:ext cx="4262937" cy="3730070"/>
          </a:xfrm>
          <a:prstGeom prst="rect">
            <a:avLst/>
          </a:prstGeom>
        </p:spPr>
      </p:pic>
    </p:spTree>
    <p:extLst>
      <p:ext uri="{BB962C8B-B14F-4D97-AF65-F5344CB8AC3E}">
        <p14:creationId xmlns:p14="http://schemas.microsoft.com/office/powerpoint/2010/main" val="3945961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lstStyle/>
          <a:p>
            <a:pPr algn="just"/>
            <a:r>
              <a:rPr lang="es-MX" dirty="0" smtClean="0"/>
              <a:t>La felicidad sucede de la piel para adentro y no de la piel para afuera; cuando sucede de la piel para adentro, no importa lo que sucede afuera, pero si influye en el cómo percibimos lo que sucede.</a:t>
            </a:r>
          </a:p>
          <a:p>
            <a:endParaRPr lang="es-MX" dirty="0" smtClean="0">
              <a:solidFill>
                <a:schemeClr val="bg2">
                  <a:lumMod val="75000"/>
                </a:schemeClr>
              </a:solidFill>
            </a:endParaRPr>
          </a:p>
        </p:txBody>
      </p:sp>
      <p:pic>
        <p:nvPicPr>
          <p:cNvPr id="6" name="Imagen 5"/>
          <p:cNvPicPr>
            <a:picLocks noChangeAspect="1"/>
          </p:cNvPicPr>
          <p:nvPr/>
        </p:nvPicPr>
        <p:blipFill>
          <a:blip r:embed="rId2"/>
          <a:stretch>
            <a:fillRect/>
          </a:stretch>
        </p:blipFill>
        <p:spPr>
          <a:xfrm>
            <a:off x="4288163" y="3800100"/>
            <a:ext cx="3612495" cy="2407235"/>
          </a:xfrm>
          <a:prstGeom prst="rect">
            <a:avLst/>
          </a:prstGeom>
        </p:spPr>
      </p:pic>
    </p:spTree>
    <p:extLst>
      <p:ext uri="{BB962C8B-B14F-4D97-AF65-F5344CB8AC3E}">
        <p14:creationId xmlns:p14="http://schemas.microsoft.com/office/powerpoint/2010/main" val="130424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lstStyle/>
          <a:p>
            <a:r>
              <a:rPr lang="es-MX" dirty="0" smtClean="0"/>
              <a:t>Cuando le quitas el tener </a:t>
            </a:r>
          </a:p>
          <a:p>
            <a:r>
              <a:rPr lang="es-MX" dirty="0" smtClean="0"/>
              <a:t>Cuando le quitas el depender</a:t>
            </a:r>
          </a:p>
          <a:p>
            <a:r>
              <a:rPr lang="es-MX" dirty="0" smtClean="0"/>
              <a:t>Cuando le quitas la visión futura</a:t>
            </a:r>
          </a:p>
          <a:p>
            <a:r>
              <a:rPr lang="es-MX" dirty="0" smtClean="0"/>
              <a:t> </a:t>
            </a:r>
            <a:endParaRPr lang="es-MX" dirty="0"/>
          </a:p>
        </p:txBody>
      </p:sp>
      <p:pic>
        <p:nvPicPr>
          <p:cNvPr id="4" name="Imagen 3"/>
          <p:cNvPicPr>
            <a:picLocks noChangeAspect="1"/>
          </p:cNvPicPr>
          <p:nvPr/>
        </p:nvPicPr>
        <p:blipFill>
          <a:blip r:embed="rId2"/>
          <a:stretch>
            <a:fillRect/>
          </a:stretch>
        </p:blipFill>
        <p:spPr>
          <a:xfrm>
            <a:off x="6228004" y="1982824"/>
            <a:ext cx="5015415" cy="2808632"/>
          </a:xfrm>
          <a:prstGeom prst="rect">
            <a:avLst/>
          </a:prstGeom>
        </p:spPr>
      </p:pic>
    </p:spTree>
    <p:extLst>
      <p:ext uri="{BB962C8B-B14F-4D97-AF65-F5344CB8AC3E}">
        <p14:creationId xmlns:p14="http://schemas.microsoft.com/office/powerpoint/2010/main" val="308070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a:xfrm>
            <a:off x="1141412" y="1611313"/>
            <a:ext cx="9905999" cy="766128"/>
          </a:xfrm>
        </p:spPr>
        <p:txBody>
          <a:bodyPr>
            <a:normAutofit/>
          </a:bodyPr>
          <a:lstStyle/>
          <a:p>
            <a:r>
              <a:rPr lang="es-MX" dirty="0" smtClean="0"/>
              <a:t>Tiene más que ver con la elección del camino, que con el resultado.</a:t>
            </a:r>
          </a:p>
          <a:p>
            <a:pPr marL="0" indent="0">
              <a:buNone/>
            </a:pPr>
            <a:endParaRPr lang="es-MX" dirty="0"/>
          </a:p>
        </p:txBody>
      </p:sp>
      <p:sp>
        <p:nvSpPr>
          <p:cNvPr id="4" name="Rectángulo 3"/>
          <p:cNvSpPr/>
          <p:nvPr/>
        </p:nvSpPr>
        <p:spPr>
          <a:xfrm>
            <a:off x="2072640" y="2924366"/>
            <a:ext cx="8022336" cy="1323439"/>
          </a:xfrm>
          <a:prstGeom prst="rect">
            <a:avLst/>
          </a:prstGeom>
          <a:noFill/>
        </p:spPr>
        <p:txBody>
          <a:bodyPr wrap="square" lIns="91440" tIns="45720" rIns="91440" bIns="45720">
            <a:spAutoFit/>
          </a:bodyPr>
          <a:lstStyle/>
          <a:p>
            <a:pPr algn="ctr"/>
            <a:r>
              <a:rPr lang="es-ES" sz="8000" b="1" cap="none" spc="0" dirty="0" smtClean="0">
                <a:ln w="12700">
                  <a:solidFill>
                    <a:schemeClr val="accent5"/>
                  </a:solidFill>
                  <a:prstDash val="solid"/>
                </a:ln>
                <a:pattFill prst="ltDnDiag">
                  <a:fgClr>
                    <a:schemeClr val="accent5">
                      <a:lumMod val="60000"/>
                      <a:lumOff val="40000"/>
                    </a:schemeClr>
                  </a:fgClr>
                  <a:bgClr>
                    <a:schemeClr val="bg1"/>
                  </a:bgClr>
                </a:pattFill>
                <a:effectLst/>
              </a:rPr>
              <a:t>Felicidad vs éxito</a:t>
            </a:r>
            <a:endParaRPr lang="es-ES" sz="8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073802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a:xfrm>
            <a:off x="1141412" y="1611313"/>
            <a:ext cx="9905999" cy="766128"/>
          </a:xfrm>
        </p:spPr>
        <p:txBody>
          <a:bodyPr>
            <a:normAutofit/>
          </a:bodyPr>
          <a:lstStyle/>
          <a:p>
            <a:r>
              <a:rPr lang="es-MX" dirty="0" smtClean="0"/>
              <a:t>Tiene más que ver con plenitud que con éxito.</a:t>
            </a:r>
          </a:p>
          <a:p>
            <a:pPr marL="0" indent="0">
              <a:buNone/>
            </a:pPr>
            <a:endParaRPr lang="es-MX" dirty="0"/>
          </a:p>
        </p:txBody>
      </p:sp>
      <p:pic>
        <p:nvPicPr>
          <p:cNvPr id="4" name="Imagen 3"/>
          <p:cNvPicPr>
            <a:picLocks noChangeAspect="1"/>
          </p:cNvPicPr>
          <p:nvPr/>
        </p:nvPicPr>
        <p:blipFill rotWithShape="1">
          <a:blip r:embed="rId2"/>
          <a:srcRect l="8276" r="9638"/>
          <a:stretch/>
        </p:blipFill>
        <p:spPr>
          <a:xfrm>
            <a:off x="1780031" y="2568040"/>
            <a:ext cx="2560321" cy="1746674"/>
          </a:xfrm>
          <a:prstGeom prst="rect">
            <a:avLst/>
          </a:prstGeom>
        </p:spPr>
      </p:pic>
      <p:pic>
        <p:nvPicPr>
          <p:cNvPr id="5" name="Imagen 4"/>
          <p:cNvPicPr>
            <a:picLocks noChangeAspect="1"/>
          </p:cNvPicPr>
          <p:nvPr/>
        </p:nvPicPr>
        <p:blipFill>
          <a:blip r:embed="rId3"/>
          <a:stretch>
            <a:fillRect/>
          </a:stretch>
        </p:blipFill>
        <p:spPr>
          <a:xfrm>
            <a:off x="4803935" y="2543285"/>
            <a:ext cx="2580952" cy="1771429"/>
          </a:xfrm>
          <a:prstGeom prst="rect">
            <a:avLst/>
          </a:prstGeom>
        </p:spPr>
      </p:pic>
      <p:pic>
        <p:nvPicPr>
          <p:cNvPr id="6" name="Imagen 5"/>
          <p:cNvPicPr>
            <a:picLocks noChangeAspect="1"/>
          </p:cNvPicPr>
          <p:nvPr/>
        </p:nvPicPr>
        <p:blipFill>
          <a:blip r:embed="rId4"/>
          <a:stretch>
            <a:fillRect/>
          </a:stretch>
        </p:blipFill>
        <p:spPr>
          <a:xfrm>
            <a:off x="7844541" y="2568040"/>
            <a:ext cx="2445343" cy="1746674"/>
          </a:xfrm>
          <a:prstGeom prst="rect">
            <a:avLst/>
          </a:prstGeom>
        </p:spPr>
      </p:pic>
      <p:pic>
        <p:nvPicPr>
          <p:cNvPr id="7" name="Imagen 6"/>
          <p:cNvPicPr>
            <a:picLocks noChangeAspect="1"/>
          </p:cNvPicPr>
          <p:nvPr/>
        </p:nvPicPr>
        <p:blipFill>
          <a:blip r:embed="rId5"/>
          <a:stretch>
            <a:fillRect/>
          </a:stretch>
        </p:blipFill>
        <p:spPr>
          <a:xfrm>
            <a:off x="2471279" y="4505313"/>
            <a:ext cx="3096266" cy="2060424"/>
          </a:xfrm>
          <a:prstGeom prst="rect">
            <a:avLst/>
          </a:prstGeom>
        </p:spPr>
      </p:pic>
      <p:pic>
        <p:nvPicPr>
          <p:cNvPr id="8" name="Imagen 7"/>
          <p:cNvPicPr>
            <a:picLocks noChangeAspect="1"/>
          </p:cNvPicPr>
          <p:nvPr/>
        </p:nvPicPr>
        <p:blipFill>
          <a:blip r:embed="rId6"/>
          <a:stretch>
            <a:fillRect/>
          </a:stretch>
        </p:blipFill>
        <p:spPr>
          <a:xfrm>
            <a:off x="6296408" y="4505313"/>
            <a:ext cx="3096266" cy="2060424"/>
          </a:xfrm>
          <a:prstGeom prst="rect">
            <a:avLst/>
          </a:prstGeom>
        </p:spPr>
      </p:pic>
      <p:sp>
        <p:nvSpPr>
          <p:cNvPr id="9" name="Rectángulo 8"/>
          <p:cNvSpPr/>
          <p:nvPr/>
        </p:nvSpPr>
        <p:spPr>
          <a:xfrm>
            <a:off x="2214253" y="4019714"/>
            <a:ext cx="1691873" cy="400110"/>
          </a:xfrm>
          <a:prstGeom prst="rect">
            <a:avLst/>
          </a:prstGeom>
          <a:noFill/>
        </p:spPr>
        <p:txBody>
          <a:bodyPr wrap="none" lIns="91440" tIns="45720" rIns="91440" bIns="45720">
            <a:spAutoFit/>
          </a:bodyPr>
          <a:lstStyle/>
          <a:p>
            <a:pPr algn="ctr"/>
            <a:r>
              <a:rPr lang="es-ES" sz="2000" b="0" cap="none" spc="0" dirty="0" err="1" smtClean="0">
                <a:ln w="0"/>
                <a:solidFill>
                  <a:schemeClr val="tx1"/>
                </a:solidFill>
              </a:rPr>
              <a:t>Robin</a:t>
            </a:r>
            <a:r>
              <a:rPr lang="es-ES" sz="2000" b="0" cap="none" spc="0" dirty="0" smtClean="0">
                <a:ln w="0"/>
                <a:solidFill>
                  <a:schemeClr val="tx1"/>
                </a:solidFill>
              </a:rPr>
              <a:t> Williams</a:t>
            </a:r>
            <a:endParaRPr lang="es-ES" sz="3600" b="0" cap="none" spc="0" dirty="0">
              <a:ln w="0"/>
              <a:solidFill>
                <a:schemeClr val="tx1"/>
              </a:solidFill>
            </a:endParaRPr>
          </a:p>
        </p:txBody>
      </p:sp>
      <p:sp>
        <p:nvSpPr>
          <p:cNvPr id="10" name="Rectángulo 9"/>
          <p:cNvSpPr/>
          <p:nvPr/>
        </p:nvSpPr>
        <p:spPr>
          <a:xfrm>
            <a:off x="5304934" y="4000093"/>
            <a:ext cx="1578958" cy="400110"/>
          </a:xfrm>
          <a:prstGeom prst="rect">
            <a:avLst/>
          </a:prstGeom>
          <a:noFill/>
        </p:spPr>
        <p:txBody>
          <a:bodyPr wrap="none" lIns="91440" tIns="45720" rIns="91440" bIns="45720">
            <a:spAutoFit/>
          </a:bodyPr>
          <a:lstStyle/>
          <a:p>
            <a:pPr algn="ctr"/>
            <a:r>
              <a:rPr lang="es-ES" sz="2000" dirty="0" err="1" smtClean="0">
                <a:ln w="0"/>
              </a:rPr>
              <a:t>Heath</a:t>
            </a:r>
            <a:r>
              <a:rPr lang="es-ES" sz="2000" dirty="0" smtClean="0">
                <a:ln w="0"/>
              </a:rPr>
              <a:t> </a:t>
            </a:r>
            <a:r>
              <a:rPr lang="es-ES" sz="2000" dirty="0" err="1" smtClean="0">
                <a:ln w="0"/>
              </a:rPr>
              <a:t>Ledger</a:t>
            </a:r>
            <a:endParaRPr lang="es-ES" sz="3600" b="0" cap="none" spc="0" dirty="0">
              <a:ln w="0"/>
              <a:solidFill>
                <a:schemeClr val="tx1"/>
              </a:solidFill>
            </a:endParaRPr>
          </a:p>
        </p:txBody>
      </p:sp>
      <p:sp>
        <p:nvSpPr>
          <p:cNvPr id="11" name="Rectángulo 10"/>
          <p:cNvSpPr/>
          <p:nvPr/>
        </p:nvSpPr>
        <p:spPr>
          <a:xfrm>
            <a:off x="8200573" y="3993997"/>
            <a:ext cx="1676421" cy="400110"/>
          </a:xfrm>
          <a:prstGeom prst="rect">
            <a:avLst/>
          </a:prstGeom>
          <a:noFill/>
        </p:spPr>
        <p:txBody>
          <a:bodyPr wrap="none" lIns="91440" tIns="45720" rIns="91440" bIns="45720">
            <a:spAutoFit/>
          </a:bodyPr>
          <a:lstStyle/>
          <a:p>
            <a:pPr algn="ctr"/>
            <a:r>
              <a:rPr lang="es-ES" sz="2000" dirty="0" smtClean="0">
                <a:ln w="0"/>
              </a:rPr>
              <a:t>Philip Seymour</a:t>
            </a:r>
            <a:endParaRPr lang="es-ES" sz="3600" b="0" cap="none" spc="0" dirty="0">
              <a:ln w="0"/>
              <a:solidFill>
                <a:schemeClr val="tx1"/>
              </a:solidFill>
            </a:endParaRPr>
          </a:p>
        </p:txBody>
      </p:sp>
      <p:sp>
        <p:nvSpPr>
          <p:cNvPr id="12" name="Rectángulo 11"/>
          <p:cNvSpPr/>
          <p:nvPr/>
        </p:nvSpPr>
        <p:spPr>
          <a:xfrm>
            <a:off x="2913806" y="6190525"/>
            <a:ext cx="1969193" cy="400110"/>
          </a:xfrm>
          <a:prstGeom prst="rect">
            <a:avLst/>
          </a:prstGeom>
          <a:noFill/>
        </p:spPr>
        <p:txBody>
          <a:bodyPr wrap="none" lIns="91440" tIns="45720" rIns="91440" bIns="45720">
            <a:spAutoFit/>
          </a:bodyPr>
          <a:lstStyle/>
          <a:p>
            <a:pPr algn="ctr"/>
            <a:r>
              <a:rPr lang="es-ES" sz="2000" dirty="0" smtClean="0">
                <a:ln w="0"/>
              </a:rPr>
              <a:t>Anthony </a:t>
            </a:r>
            <a:r>
              <a:rPr lang="es-ES" sz="2000" dirty="0" err="1" smtClean="0">
                <a:ln w="0"/>
              </a:rPr>
              <a:t>Bourdain</a:t>
            </a:r>
            <a:endParaRPr lang="es-ES" sz="3600" b="0" cap="none" spc="0" dirty="0">
              <a:ln w="0"/>
              <a:solidFill>
                <a:schemeClr val="tx1"/>
              </a:solidFill>
            </a:endParaRPr>
          </a:p>
        </p:txBody>
      </p:sp>
      <p:sp>
        <p:nvSpPr>
          <p:cNvPr id="13" name="Rectángulo 12"/>
          <p:cNvSpPr/>
          <p:nvPr/>
        </p:nvSpPr>
        <p:spPr>
          <a:xfrm>
            <a:off x="6925060" y="6190525"/>
            <a:ext cx="1838966" cy="400110"/>
          </a:xfrm>
          <a:prstGeom prst="rect">
            <a:avLst/>
          </a:prstGeom>
          <a:noFill/>
        </p:spPr>
        <p:txBody>
          <a:bodyPr wrap="none" lIns="91440" tIns="45720" rIns="91440" bIns="45720">
            <a:spAutoFit/>
          </a:bodyPr>
          <a:lstStyle/>
          <a:p>
            <a:pPr algn="ctr"/>
            <a:r>
              <a:rPr lang="es-ES" sz="2000" dirty="0" smtClean="0">
                <a:ln w="0"/>
                <a:solidFill>
                  <a:schemeClr val="bg1">
                    <a:lumMod val="75000"/>
                    <a:lumOff val="25000"/>
                  </a:schemeClr>
                </a:solidFill>
              </a:rPr>
              <a:t>Inés </a:t>
            </a:r>
            <a:r>
              <a:rPr lang="es-ES" sz="2000" dirty="0" err="1" smtClean="0">
                <a:ln w="0"/>
                <a:solidFill>
                  <a:schemeClr val="bg1">
                    <a:lumMod val="75000"/>
                    <a:lumOff val="25000"/>
                  </a:schemeClr>
                </a:solidFill>
              </a:rPr>
              <a:t>Zorriegueta</a:t>
            </a:r>
            <a:endParaRPr lang="es-ES" sz="3600" b="0" cap="none" spc="0" dirty="0">
              <a:ln w="0"/>
              <a:solidFill>
                <a:schemeClr val="bg1">
                  <a:lumMod val="75000"/>
                  <a:lumOff val="25000"/>
                </a:schemeClr>
              </a:solidFill>
            </a:endParaRPr>
          </a:p>
        </p:txBody>
      </p:sp>
    </p:spTree>
    <p:extLst>
      <p:ext uri="{BB962C8B-B14F-4D97-AF65-F5344CB8AC3E}">
        <p14:creationId xmlns:p14="http://schemas.microsoft.com/office/powerpoint/2010/main" val="3626909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felicidad</a:t>
            </a:r>
            <a:endParaRPr lang="es-MX" dirty="0"/>
          </a:p>
        </p:txBody>
      </p:sp>
      <p:sp>
        <p:nvSpPr>
          <p:cNvPr id="3" name="Marcador de contenido 2"/>
          <p:cNvSpPr>
            <a:spLocks noGrp="1"/>
          </p:cNvSpPr>
          <p:nvPr>
            <p:ph idx="1"/>
          </p:nvPr>
        </p:nvSpPr>
        <p:spPr/>
        <p:txBody>
          <a:bodyPr>
            <a:normAutofit/>
          </a:bodyPr>
          <a:lstStyle/>
          <a:p>
            <a:r>
              <a:rPr lang="es-MX" sz="5400" dirty="0" smtClean="0"/>
              <a:t>Tú decides ser…</a:t>
            </a:r>
            <a:endParaRPr lang="es-MX" sz="5400" dirty="0"/>
          </a:p>
        </p:txBody>
      </p:sp>
      <p:pic>
        <p:nvPicPr>
          <p:cNvPr id="4" name="Imagen 3"/>
          <p:cNvPicPr>
            <a:picLocks noChangeAspect="1"/>
          </p:cNvPicPr>
          <p:nvPr/>
        </p:nvPicPr>
        <p:blipFill>
          <a:blip r:embed="rId2"/>
          <a:stretch>
            <a:fillRect/>
          </a:stretch>
        </p:blipFill>
        <p:spPr>
          <a:xfrm>
            <a:off x="5327904" y="2897022"/>
            <a:ext cx="4671656" cy="3235553"/>
          </a:xfrm>
          <a:prstGeom prst="rect">
            <a:avLst/>
          </a:prstGeom>
        </p:spPr>
      </p:pic>
    </p:spTree>
    <p:extLst>
      <p:ext uri="{BB962C8B-B14F-4D97-AF65-F5344CB8AC3E}">
        <p14:creationId xmlns:p14="http://schemas.microsoft.com/office/powerpoint/2010/main" val="3133146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MX" dirty="0" smtClean="0"/>
              <a:t>Te guste o no, </a:t>
            </a:r>
            <a:br>
              <a:rPr lang="es-MX" dirty="0" smtClean="0"/>
            </a:br>
            <a:r>
              <a:rPr lang="es-MX" dirty="0" smtClean="0"/>
              <a:t>Se entienda o no, </a:t>
            </a:r>
            <a:br>
              <a:rPr lang="es-MX" dirty="0" smtClean="0"/>
            </a:br>
            <a:r>
              <a:rPr lang="es-MX" dirty="0" smtClean="0"/>
              <a:t>sea cual sea tu razón, </a:t>
            </a:r>
            <a:br>
              <a:rPr lang="es-MX" dirty="0" smtClean="0"/>
            </a:br>
            <a:r>
              <a:rPr lang="es-MX" dirty="0" smtClean="0"/>
              <a:t>te mereces ser feliz siempre</a:t>
            </a:r>
            <a:endParaRPr lang="es-MX" dirty="0"/>
          </a:p>
        </p:txBody>
      </p:sp>
      <p:sp>
        <p:nvSpPr>
          <p:cNvPr id="11" name="Marcador de texto 10"/>
          <p:cNvSpPr>
            <a:spLocks noGrp="1"/>
          </p:cNvSpPr>
          <p:nvPr>
            <p:ph type="body" idx="1"/>
          </p:nvPr>
        </p:nvSpPr>
        <p:spPr/>
        <p:txBody>
          <a:bodyPr>
            <a:normAutofit fontScale="47500" lnSpcReduction="20000"/>
          </a:bodyPr>
          <a:lstStyle/>
          <a:p>
            <a:r>
              <a:rPr lang="es-MX" sz="8400" dirty="0" smtClean="0">
                <a:solidFill>
                  <a:schemeClr val="tx1"/>
                </a:solidFill>
              </a:rPr>
              <a:t>Gracias</a:t>
            </a:r>
          </a:p>
          <a:p>
            <a:endParaRPr lang="es-MX" dirty="0"/>
          </a:p>
          <a:p>
            <a:pPr algn="r"/>
            <a:r>
              <a:rPr lang="es-MX" sz="3600" dirty="0" smtClean="0">
                <a:solidFill>
                  <a:schemeClr val="tx1"/>
                </a:solidFill>
              </a:rPr>
              <a:t>Rodolfo del corral</a:t>
            </a:r>
            <a:endParaRPr lang="es-MX" sz="3600" dirty="0">
              <a:solidFill>
                <a:schemeClr val="tx1"/>
              </a:solidFill>
            </a:endParaRPr>
          </a:p>
        </p:txBody>
      </p:sp>
      <p:pic>
        <p:nvPicPr>
          <p:cNvPr id="2" name="Imagen 1"/>
          <p:cNvPicPr>
            <a:picLocks noChangeAspect="1"/>
          </p:cNvPicPr>
          <p:nvPr/>
        </p:nvPicPr>
        <p:blipFill>
          <a:blip r:embed="rId2"/>
          <a:stretch>
            <a:fillRect/>
          </a:stretch>
        </p:blipFill>
        <p:spPr>
          <a:xfrm>
            <a:off x="6333744" y="804672"/>
            <a:ext cx="4932432" cy="2466216"/>
          </a:xfrm>
          <a:prstGeom prst="rect">
            <a:avLst/>
          </a:prstGeom>
        </p:spPr>
      </p:pic>
    </p:spTree>
    <p:extLst>
      <p:ext uri="{BB962C8B-B14F-4D97-AF65-F5344CB8AC3E}">
        <p14:creationId xmlns:p14="http://schemas.microsoft.com/office/powerpoint/2010/main" val="178960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Diferencias</a:t>
            </a:r>
            <a:endParaRPr lang="es-MX" dirty="0"/>
          </a:p>
        </p:txBody>
      </p:sp>
      <p:sp>
        <p:nvSpPr>
          <p:cNvPr id="3" name="Marcador de contenido 2"/>
          <p:cNvSpPr>
            <a:spLocks noGrp="1"/>
          </p:cNvSpPr>
          <p:nvPr>
            <p:ph idx="1"/>
          </p:nvPr>
        </p:nvSpPr>
        <p:spPr/>
        <p:txBody>
          <a:bodyPr/>
          <a:lstStyle/>
          <a:p>
            <a:pPr algn="just"/>
            <a:r>
              <a:rPr lang="es-MX" dirty="0"/>
              <a:t>El miedo es una emoción natural que nos protege de un peligro real. ... Sin embargo, el temor es una emoción artificial que nos hace evitar o huir de situaciones de peligro imaginario. </a:t>
            </a:r>
            <a:endParaRPr lang="es-MX" dirty="0" smtClean="0"/>
          </a:p>
          <a:p>
            <a:pPr algn="just"/>
            <a:r>
              <a:rPr lang="es-MX" dirty="0" smtClean="0"/>
              <a:t>Miedo su máxima expresión es el terror</a:t>
            </a:r>
          </a:p>
          <a:p>
            <a:pPr algn="just"/>
            <a:r>
              <a:rPr lang="es-MX" dirty="0" smtClean="0"/>
              <a:t>Temor su máxima expresión son las fobias</a:t>
            </a:r>
            <a:endParaRPr lang="es-MX" dirty="0"/>
          </a:p>
        </p:txBody>
      </p:sp>
      <p:pic>
        <p:nvPicPr>
          <p:cNvPr id="4" name="Imagen 3"/>
          <p:cNvPicPr>
            <a:picLocks noChangeAspect="1"/>
          </p:cNvPicPr>
          <p:nvPr/>
        </p:nvPicPr>
        <p:blipFill>
          <a:blip r:embed="rId2"/>
          <a:stretch>
            <a:fillRect/>
          </a:stretch>
        </p:blipFill>
        <p:spPr>
          <a:xfrm>
            <a:off x="4861077" y="4708062"/>
            <a:ext cx="2466667" cy="1847619"/>
          </a:xfrm>
          <a:prstGeom prst="rect">
            <a:avLst/>
          </a:prstGeom>
        </p:spPr>
      </p:pic>
    </p:spTree>
    <p:extLst>
      <p:ext uri="{BB962C8B-B14F-4D97-AF65-F5344CB8AC3E}">
        <p14:creationId xmlns:p14="http://schemas.microsoft.com/office/powerpoint/2010/main" val="59208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Miedo</a:t>
            </a:r>
            <a:endParaRPr lang="es-MX" dirty="0"/>
          </a:p>
        </p:txBody>
      </p:sp>
      <p:sp>
        <p:nvSpPr>
          <p:cNvPr id="3" name="Marcador de contenido 2"/>
          <p:cNvSpPr>
            <a:spLocks noGrp="1"/>
          </p:cNvSpPr>
          <p:nvPr>
            <p:ph idx="1"/>
          </p:nvPr>
        </p:nvSpPr>
        <p:spPr/>
        <p:txBody>
          <a:bodyPr>
            <a:normAutofit/>
          </a:bodyPr>
          <a:lstStyle/>
          <a:p>
            <a:pPr algn="just"/>
            <a:r>
              <a:rPr lang="es-MX" dirty="0" smtClean="0"/>
              <a:t>Es </a:t>
            </a:r>
            <a:r>
              <a:rPr lang="es-MX" dirty="0"/>
              <a:t>una emoción primaria que se deriva de la aversión natural al riesgo o la amenaza, y se manifiesta en todos los animales, lo que incluye al ser humano. </a:t>
            </a:r>
          </a:p>
        </p:txBody>
      </p:sp>
      <p:pic>
        <p:nvPicPr>
          <p:cNvPr id="4" name="Imagen 3"/>
          <p:cNvPicPr>
            <a:picLocks noChangeAspect="1"/>
          </p:cNvPicPr>
          <p:nvPr/>
        </p:nvPicPr>
        <p:blipFill>
          <a:blip r:embed="rId2"/>
          <a:stretch>
            <a:fillRect/>
          </a:stretch>
        </p:blipFill>
        <p:spPr>
          <a:xfrm>
            <a:off x="3774345" y="4589744"/>
            <a:ext cx="4467616" cy="1946982"/>
          </a:xfrm>
          <a:prstGeom prst="rect">
            <a:avLst/>
          </a:prstGeom>
        </p:spPr>
      </p:pic>
    </p:spTree>
    <p:extLst>
      <p:ext uri="{BB962C8B-B14F-4D97-AF65-F5344CB8AC3E}">
        <p14:creationId xmlns:p14="http://schemas.microsoft.com/office/powerpoint/2010/main" val="194815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Miedo</a:t>
            </a:r>
            <a:endParaRPr lang="es-MX" dirty="0"/>
          </a:p>
        </p:txBody>
      </p:sp>
      <p:sp>
        <p:nvSpPr>
          <p:cNvPr id="3" name="Marcador de contenido 2"/>
          <p:cNvSpPr>
            <a:spLocks noGrp="1"/>
          </p:cNvSpPr>
          <p:nvPr>
            <p:ph idx="1"/>
          </p:nvPr>
        </p:nvSpPr>
        <p:spPr/>
        <p:txBody>
          <a:bodyPr>
            <a:normAutofit/>
          </a:bodyPr>
          <a:lstStyle/>
          <a:p>
            <a:pPr algn="just"/>
            <a:r>
              <a:rPr lang="es-MX" dirty="0" smtClean="0"/>
              <a:t>Existe </a:t>
            </a:r>
            <a:r>
              <a:rPr lang="es-MX" dirty="0"/>
              <a:t>miedo real cuando su dimensión está en correspondencia con la dimensión de la amenaza. Existe miedo neurótico cuando la intensidad del ataque de miedo no tiene ninguna relación con el peligro. Ambos, miedo real y miedo neurótico, fueron términos definidos por Sigmund Freud en su teoría del miedo. </a:t>
            </a:r>
          </a:p>
        </p:txBody>
      </p:sp>
      <p:pic>
        <p:nvPicPr>
          <p:cNvPr id="4" name="Imagen 3"/>
          <p:cNvPicPr>
            <a:picLocks noChangeAspect="1"/>
          </p:cNvPicPr>
          <p:nvPr/>
        </p:nvPicPr>
        <p:blipFill>
          <a:blip r:embed="rId2"/>
          <a:stretch>
            <a:fillRect/>
          </a:stretch>
        </p:blipFill>
        <p:spPr>
          <a:xfrm>
            <a:off x="7491943" y="3580107"/>
            <a:ext cx="3159581" cy="2680465"/>
          </a:xfrm>
          <a:prstGeom prst="rect">
            <a:avLst/>
          </a:prstGeom>
        </p:spPr>
      </p:pic>
    </p:spTree>
    <p:extLst>
      <p:ext uri="{BB962C8B-B14F-4D97-AF65-F5344CB8AC3E}">
        <p14:creationId xmlns:p14="http://schemas.microsoft.com/office/powerpoint/2010/main" val="30045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Enfoques sobre el miedo</a:t>
            </a:r>
            <a:endParaRPr lang="es-MX" dirty="0"/>
          </a:p>
        </p:txBody>
      </p:sp>
      <p:sp>
        <p:nvSpPr>
          <p:cNvPr id="3" name="Marcador de contenido 2"/>
          <p:cNvSpPr>
            <a:spLocks noGrp="1"/>
          </p:cNvSpPr>
          <p:nvPr>
            <p:ph idx="1"/>
          </p:nvPr>
        </p:nvSpPr>
        <p:spPr>
          <a:xfrm>
            <a:off x="1141412" y="1986597"/>
            <a:ext cx="5210619" cy="3541714"/>
          </a:xfrm>
        </p:spPr>
        <p:txBody>
          <a:bodyPr>
            <a:normAutofit fontScale="92500"/>
          </a:bodyPr>
          <a:lstStyle/>
          <a:p>
            <a:pPr algn="just"/>
            <a:r>
              <a:rPr lang="es-MX" dirty="0" smtClean="0"/>
              <a:t>Desde </a:t>
            </a:r>
            <a:r>
              <a:rPr lang="es-MX" dirty="0"/>
              <a:t>el punto de vista biológico, el miedo es un esquema adaptativo, y constituye un mecanismo de supervivencia y de defensa, surgido para permitir al individuo responder ante situaciones adversas con rapidez y eficacia. En ese sentido, es normal y beneficioso para el individuo y para su especie.</a:t>
            </a:r>
          </a:p>
          <a:p>
            <a:pPr algn="just"/>
            <a:endParaRPr lang="es-MX" dirty="0"/>
          </a:p>
          <a:p>
            <a:endParaRPr lang="es-MX" dirty="0"/>
          </a:p>
        </p:txBody>
      </p:sp>
      <p:pic>
        <p:nvPicPr>
          <p:cNvPr id="4" name="Imagen 3"/>
          <p:cNvPicPr>
            <a:picLocks noChangeAspect="1"/>
          </p:cNvPicPr>
          <p:nvPr/>
        </p:nvPicPr>
        <p:blipFill>
          <a:blip r:embed="rId2"/>
          <a:stretch>
            <a:fillRect/>
          </a:stretch>
        </p:blipFill>
        <p:spPr>
          <a:xfrm>
            <a:off x="6607914" y="2249486"/>
            <a:ext cx="5194097" cy="2808825"/>
          </a:xfrm>
          <a:prstGeom prst="rect">
            <a:avLst/>
          </a:prstGeom>
        </p:spPr>
      </p:pic>
    </p:spTree>
    <p:extLst>
      <p:ext uri="{BB962C8B-B14F-4D97-AF65-F5344CB8AC3E}">
        <p14:creationId xmlns:p14="http://schemas.microsoft.com/office/powerpoint/2010/main" val="9172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Enfoques sobre el miedo</a:t>
            </a:r>
            <a:endParaRPr lang="es-MX" dirty="0"/>
          </a:p>
        </p:txBody>
      </p:sp>
      <p:sp>
        <p:nvSpPr>
          <p:cNvPr id="3" name="Marcador de contenido 2"/>
          <p:cNvSpPr>
            <a:spLocks noGrp="1"/>
          </p:cNvSpPr>
          <p:nvPr>
            <p:ph idx="1"/>
          </p:nvPr>
        </p:nvSpPr>
        <p:spPr/>
        <p:txBody>
          <a:bodyPr/>
          <a:lstStyle/>
          <a:p>
            <a:r>
              <a:rPr lang="es-MX" dirty="0" smtClean="0"/>
              <a:t>Los miedos son aprendidos</a:t>
            </a:r>
          </a:p>
          <a:p>
            <a:r>
              <a:rPr lang="es-MX" dirty="0" smtClean="0"/>
              <a:t>Los miedos tienen caducidad</a:t>
            </a:r>
          </a:p>
          <a:p>
            <a:r>
              <a:rPr lang="es-MX" dirty="0" smtClean="0"/>
              <a:t>Los miedos tienen épocas </a:t>
            </a:r>
          </a:p>
          <a:p>
            <a:r>
              <a:rPr lang="es-MX" dirty="0" smtClean="0"/>
              <a:t>El </a:t>
            </a:r>
            <a:r>
              <a:rPr lang="es-MX" dirty="0"/>
              <a:t>miedo es una de las formas más </a:t>
            </a:r>
            <a:r>
              <a:rPr lang="es-MX" dirty="0" smtClean="0"/>
              <a:t>efectivas, </a:t>
            </a:r>
            <a:r>
              <a:rPr lang="es-MX" dirty="0"/>
              <a:t>de manipulación y sumisión que </a:t>
            </a:r>
            <a:r>
              <a:rPr lang="es-MX" dirty="0" smtClean="0"/>
              <a:t>hay.</a:t>
            </a:r>
            <a:endParaRPr lang="es-MX" dirty="0"/>
          </a:p>
          <a:p>
            <a:endParaRPr lang="es-MX" dirty="0"/>
          </a:p>
        </p:txBody>
      </p:sp>
      <p:pic>
        <p:nvPicPr>
          <p:cNvPr id="4" name="Imagen 3"/>
          <p:cNvPicPr>
            <a:picLocks noChangeAspect="1"/>
          </p:cNvPicPr>
          <p:nvPr/>
        </p:nvPicPr>
        <p:blipFill>
          <a:blip r:embed="rId2"/>
          <a:stretch>
            <a:fillRect/>
          </a:stretch>
        </p:blipFill>
        <p:spPr>
          <a:xfrm>
            <a:off x="6094411" y="4104232"/>
            <a:ext cx="4209872" cy="2357528"/>
          </a:xfrm>
          <a:prstGeom prst="rect">
            <a:avLst/>
          </a:prstGeom>
        </p:spPr>
      </p:pic>
    </p:spTree>
    <p:extLst>
      <p:ext uri="{BB962C8B-B14F-4D97-AF65-F5344CB8AC3E}">
        <p14:creationId xmlns:p14="http://schemas.microsoft.com/office/powerpoint/2010/main" val="1859880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996</TotalTime>
  <Words>2224</Words>
  <Application>Microsoft Office PowerPoint</Application>
  <PresentationFormat>Panorámica</PresentationFormat>
  <Paragraphs>131</Paragraphs>
  <Slides>47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Trebuchet MS</vt:lpstr>
      <vt:lpstr>Tw Cen MT</vt:lpstr>
      <vt:lpstr>Circuito</vt:lpstr>
      <vt:lpstr>La felicidad en época de miedos</vt:lpstr>
      <vt:lpstr>Presentación de PowerPoint</vt:lpstr>
      <vt:lpstr>Léxico</vt:lpstr>
      <vt:lpstr>Léxico</vt:lpstr>
      <vt:lpstr>Diferencias</vt:lpstr>
      <vt:lpstr>Miedo</vt:lpstr>
      <vt:lpstr>Miedo</vt:lpstr>
      <vt:lpstr>Enfoques sobre el miedo</vt:lpstr>
      <vt:lpstr>Enfoques sobre el miedo</vt:lpstr>
      <vt:lpstr>Dante Alighieri (Florencia, 1265 - Rávena, 1321)</vt:lpstr>
      <vt:lpstr>Temor</vt:lpstr>
      <vt:lpstr>fobia</vt:lpstr>
      <vt:lpstr>Fobias más comunes</vt:lpstr>
      <vt:lpstr>Fobias más comunes</vt:lpstr>
      <vt:lpstr>Tremofobia</vt:lpstr>
      <vt:lpstr>La rana que no sabía que estaba hervida    Olivier Clerc</vt:lpstr>
      <vt:lpstr>MIedo</vt:lpstr>
      <vt:lpstr>El miedo nos gobierna.  Esa es una de las herramientas de las que se valen los poderosos, la otra es la ignorancia       Eduardo Galeano</vt:lpstr>
      <vt:lpstr>La felicidad</vt:lpstr>
      <vt:lpstr>La felicidad</vt:lpstr>
      <vt:lpstr>La felicidad</vt:lpstr>
      <vt:lpstr>La felicidad</vt:lpstr>
      <vt:lpstr>La felicidad</vt:lpstr>
      <vt:lpstr>La felicidad</vt:lpstr>
      <vt:lpstr>Tan lejos de dios y tan cerca de los estados unidos</vt:lpstr>
      <vt:lpstr>Chomsky</vt:lpstr>
      <vt:lpstr>Chomsky</vt:lpstr>
      <vt:lpstr>Chomsky</vt:lpstr>
      <vt:lpstr>Chomsky</vt:lpstr>
      <vt:lpstr>Chomsky</vt:lpstr>
      <vt:lpstr>Chomsky</vt:lpstr>
      <vt:lpstr>Chomsky</vt:lpstr>
      <vt:lpstr>Chomsky</vt:lpstr>
      <vt:lpstr>Chomsky</vt:lpstr>
      <vt:lpstr>Chomsky</vt:lpstr>
      <vt:lpstr>crear estereotipos que no nos ayudan a ser felices </vt:lpstr>
      <vt:lpstr>Por esto crear estereotipos que no nos ayudan a ser felices </vt:lpstr>
      <vt:lpstr>Imitar tampoco</vt:lpstr>
      <vt:lpstr>Entonces cuál es la solución?</vt:lpstr>
      <vt:lpstr>Entonces…</vt:lpstr>
      <vt:lpstr>Entonces</vt:lpstr>
      <vt:lpstr>La felicidad</vt:lpstr>
      <vt:lpstr>La felicidad</vt:lpstr>
      <vt:lpstr>La felicidad</vt:lpstr>
      <vt:lpstr>La felicidad</vt:lpstr>
      <vt:lpstr>La felicidad</vt:lpstr>
      <vt:lpstr>Te guste o no,  Se entienda o no,  sea cual sea tu razón,  te mereces ser feliz siempre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temores básicos</dc:title>
  <dc:creator>Windows User</dc:creator>
  <cp:lastModifiedBy>Windows User</cp:lastModifiedBy>
  <cp:revision>73</cp:revision>
  <dcterms:created xsi:type="dcterms:W3CDTF">2017-08-16T23:28:00Z</dcterms:created>
  <dcterms:modified xsi:type="dcterms:W3CDTF">2018-09-22T02:41:51Z</dcterms:modified>
</cp:coreProperties>
</file>